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71" r:id="rId4"/>
    <p:sldId id="258" r:id="rId5"/>
    <p:sldId id="259" r:id="rId6"/>
    <p:sldId id="288" r:id="rId7"/>
    <p:sldId id="280" r:id="rId8"/>
    <p:sldId id="261" r:id="rId9"/>
    <p:sldId id="291" r:id="rId10"/>
    <p:sldId id="278" r:id="rId11"/>
    <p:sldId id="267" r:id="rId12"/>
    <p:sldId id="269" r:id="rId13"/>
    <p:sldId id="270" r:id="rId14"/>
    <p:sldId id="260" r:id="rId15"/>
    <p:sldId id="262" r:id="rId16"/>
    <p:sldId id="268" r:id="rId17"/>
    <p:sldId id="287" r:id="rId18"/>
    <p:sldId id="289" r:id="rId19"/>
    <p:sldId id="263" r:id="rId20"/>
    <p:sldId id="264" r:id="rId21"/>
    <p:sldId id="273" r:id="rId22"/>
    <p:sldId id="272" r:id="rId23"/>
    <p:sldId id="275" r:id="rId24"/>
    <p:sldId id="274" r:id="rId25"/>
    <p:sldId id="276" r:id="rId26"/>
    <p:sldId id="277" r:id="rId27"/>
    <p:sldId id="265" r:id="rId28"/>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63D07-CE3E-4A00-92C5-D044BD3DE933}" v="3" dt="2021-05-24T16:06:40.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3"/>
  </p:normalViewPr>
  <p:slideViewPr>
    <p:cSldViewPr snapToGrid="0">
      <p:cViewPr varScale="1">
        <p:scale>
          <a:sx n="85" d="100"/>
          <a:sy n="85" d="100"/>
        </p:scale>
        <p:origin x="115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71ADDEBC-C031-4512-8948-9340FBD831AD}" type="datetimeFigureOut">
              <a:rPr lang="en-US" smtClean="0"/>
              <a:t>7/6/2021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07D23CC-12C1-42AD-8BFC-20E30E6BE603}"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DDEBC-C031-4512-8948-9340FBD831AD}"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DDEBC-C031-4512-8948-9340FBD831AD}"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ADDEBC-C031-4512-8948-9340FBD831AD}"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ADDEBC-C031-4512-8948-9340FBD831AD}"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7D23CC-12C1-42AD-8BFC-20E30E6BE60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1ADDEBC-C031-4512-8948-9340FBD831AD}"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D23CC-12C1-42AD-8BFC-20E30E6BE603}"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ADDEBC-C031-4512-8948-9340FBD831AD}" type="datetimeFigureOut">
              <a:rPr lang="en-US" smtClean="0"/>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7D23CC-12C1-42AD-8BFC-20E30E6BE603}"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ADDEBC-C031-4512-8948-9340FBD831AD}" type="datetimeFigureOut">
              <a:rPr lang="en-US" smtClean="0"/>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7D23CC-12C1-42AD-8BFC-20E30E6BE603}"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DDEBC-C031-4512-8948-9340FBD831AD}" type="datetimeFigureOut">
              <a:rPr lang="en-US" smtClean="0"/>
              <a:t>7/6/2021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7D23CC-12C1-42AD-8BFC-20E30E6BE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DDEBC-C031-4512-8948-9340FBD831AD}"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D23CC-12C1-42AD-8BFC-20E30E6BE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ADDEBC-C031-4512-8948-9340FBD831AD}"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D23CC-12C1-42AD-8BFC-20E30E6BE60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71ADDEBC-C031-4512-8948-9340FBD831AD}" type="datetimeFigureOut">
              <a:rPr lang="en-US" smtClean="0"/>
              <a:t>7/6/2021</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07D23CC-12C1-42AD-8BFC-20E30E6BE60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7787640" cy="2152650"/>
          </a:xfrm>
        </p:spPr>
        <p:txBody>
          <a:bodyPr/>
          <a:lstStyle/>
          <a:p>
            <a:r>
              <a:rPr lang="en-US" sz="4400">
                <a:latin typeface="Lucida Calligraphy" panose="03010101010101010101" pitchFamily="66" charset="0"/>
              </a:rPr>
              <a:t>Making a Living in Nuevo Santander: </a:t>
            </a:r>
            <a:br>
              <a:rPr lang="en-US" sz="4400">
                <a:latin typeface="Lucida Calligraphy" panose="03010101010101010101" pitchFamily="66" charset="0"/>
              </a:rPr>
            </a:br>
            <a:r>
              <a:rPr lang="en-US" sz="4400">
                <a:latin typeface="Lucida Calligraphy" panose="03010101010101010101" pitchFamily="66" charset="0"/>
              </a:rPr>
              <a:t>Rancheros &amp; </a:t>
            </a:r>
            <a:r>
              <a:rPr lang="en-US" sz="4400" err="1">
                <a:latin typeface="Lucida Calligraphy" panose="03010101010101010101" pitchFamily="66" charset="0"/>
              </a:rPr>
              <a:t>Vecinos</a:t>
            </a:r>
            <a:endParaRPr lang="en-US" sz="4400">
              <a:latin typeface="Lucida Calligraphy" panose="03010101010101010101" pitchFamily="66" charset="0"/>
            </a:endParaRPr>
          </a:p>
        </p:txBody>
      </p:sp>
      <p:sp>
        <p:nvSpPr>
          <p:cNvPr id="3" name="Subtitle 2"/>
          <p:cNvSpPr>
            <a:spLocks noGrp="1"/>
          </p:cNvSpPr>
          <p:nvPr>
            <p:ph type="subTitle" idx="1"/>
          </p:nvPr>
        </p:nvSpPr>
        <p:spPr>
          <a:xfrm>
            <a:off x="1600200" y="3733800"/>
            <a:ext cx="6172200" cy="2514600"/>
          </a:xfrm>
        </p:spPr>
        <p:txBody>
          <a:bodyPr>
            <a:normAutofit fontScale="92500" lnSpcReduction="20000"/>
          </a:bodyPr>
          <a:lstStyle/>
          <a:p>
            <a:r>
              <a:rPr lang="en-US"/>
              <a:t>Armando C. Alonzo, Ph.D.</a:t>
            </a:r>
          </a:p>
          <a:p>
            <a:r>
              <a:rPr lang="en-US"/>
              <a:t>Texas A&amp;M University</a:t>
            </a:r>
          </a:p>
          <a:p>
            <a:endParaRPr lang="en-US"/>
          </a:p>
          <a:p>
            <a:r>
              <a:rPr lang="en-US" err="1"/>
              <a:t>Historias</a:t>
            </a:r>
            <a:r>
              <a:rPr lang="en-US"/>
              <a:t> </a:t>
            </a:r>
            <a:r>
              <a:rPr lang="en-US" err="1"/>
              <a:t>Americanas</a:t>
            </a:r>
            <a:endParaRPr lang="en-US"/>
          </a:p>
          <a:p>
            <a:r>
              <a:rPr lang="en-US"/>
              <a:t>Edinburg, Texas</a:t>
            </a:r>
          </a:p>
          <a:p>
            <a:endParaRPr lang="en-US"/>
          </a:p>
          <a:p>
            <a:r>
              <a:rPr lang="en-US"/>
              <a:t>March 27, 2021</a:t>
            </a:r>
          </a:p>
          <a:p>
            <a:endParaRPr lang="en-US"/>
          </a:p>
          <a:p>
            <a:endParaRPr lang="en-US"/>
          </a:p>
          <a:p>
            <a:endParaRPr lang="en-US"/>
          </a:p>
        </p:txBody>
      </p:sp>
    </p:spTree>
    <p:extLst>
      <p:ext uri="{BB962C8B-B14F-4D97-AF65-F5344CB8AC3E}">
        <p14:creationId xmlns:p14="http://schemas.microsoft.com/office/powerpoint/2010/main" val="15950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5EAADE-3CB3-9D4A-BCA1-C3A008213FD3}"/>
              </a:ext>
            </a:extLst>
          </p:cNvPr>
          <p:cNvSpPr txBox="1"/>
          <p:nvPr/>
        </p:nvSpPr>
        <p:spPr>
          <a:xfrm>
            <a:off x="495300" y="2180492"/>
            <a:ext cx="8153400" cy="4247317"/>
          </a:xfrm>
          <a:prstGeom prst="rect">
            <a:avLst/>
          </a:prstGeom>
          <a:noFill/>
        </p:spPr>
        <p:txBody>
          <a:bodyPr wrap="square" lIns="91440" tIns="45720" rIns="91440" bIns="45720" rtlCol="0" anchor="t">
            <a:spAutoFit/>
          </a:bodyPr>
          <a:lstStyle/>
          <a:p>
            <a:endParaRPr lang="en-US" b="1" dirty="0"/>
          </a:p>
          <a:p>
            <a:r>
              <a:rPr lang="en-US" dirty="0" err="1"/>
              <a:t>Relaci</a:t>
            </a:r>
            <a:r>
              <a:rPr lang="en-US" dirty="0" err="1">
                <a:ea typeface="+mn-lt"/>
                <a:cs typeface="+mn-lt"/>
              </a:rPr>
              <a:t>ó</a:t>
            </a:r>
            <a:r>
              <a:rPr lang="en-US" dirty="0" err="1"/>
              <a:t>n</a:t>
            </a:r>
            <a:r>
              <a:rPr lang="en-US" dirty="0"/>
              <a:t> de </a:t>
            </a:r>
            <a:r>
              <a:rPr lang="en-US" dirty="0" err="1"/>
              <a:t>Méritos</a:t>
            </a:r>
            <a:r>
              <a:rPr lang="en-US" dirty="0"/>
              <a:t> de D. </a:t>
            </a:r>
            <a:r>
              <a:rPr lang="en-US" dirty="0" err="1"/>
              <a:t>Estanislao</a:t>
            </a:r>
            <a:r>
              <a:rPr lang="en-US" dirty="0"/>
              <a:t> </a:t>
            </a:r>
            <a:r>
              <a:rPr lang="en-US" dirty="0" err="1"/>
              <a:t>Cantú</a:t>
            </a:r>
            <a:r>
              <a:rPr lang="en-US" dirty="0"/>
              <a:t>, parish priest, vicar and ecclesiastical judge of the Valley of </a:t>
            </a:r>
            <a:r>
              <a:rPr lang="en-US" dirty="0" err="1"/>
              <a:t>Guaxuco</a:t>
            </a:r>
            <a:r>
              <a:rPr lang="en-US" dirty="0"/>
              <a:t> in the diocese of Monterrey, or Nuevo </a:t>
            </a:r>
            <a:r>
              <a:rPr lang="en-US" dirty="0" err="1"/>
              <a:t>Reyno</a:t>
            </a:r>
            <a:r>
              <a:rPr lang="en-US" dirty="0"/>
              <a:t> de León.</a:t>
            </a:r>
          </a:p>
          <a:p>
            <a:endParaRPr lang="en-US" dirty="0"/>
          </a:p>
          <a:p>
            <a:r>
              <a:rPr lang="en-US" dirty="0"/>
              <a:t>This document is a summary of a secular priest’s background, his studies at the seminary of Monterrey, his ordination, the positions that he has held, his participation in (</a:t>
            </a:r>
            <a:r>
              <a:rPr lang="en-US" b="1" dirty="0" err="1"/>
              <a:t>oposiciones</a:t>
            </a:r>
            <a:r>
              <a:rPr lang="en-US" dirty="0"/>
              <a:t>) competitions for positions in the church, and his qualities.  Testimonials were annexed to the document.  Based on these points, he was considered by the dean and the cabildo of the cathedral of Monterrey in February 23, 1817 to be qualified for vacancies in the church in Nuevo León and all of America.  All of this was presented to the secretary of the royal and supreme council and </a:t>
            </a:r>
            <a:r>
              <a:rPr lang="en-US" dirty="0" err="1"/>
              <a:t>cámara</a:t>
            </a:r>
            <a:r>
              <a:rPr lang="en-US" dirty="0"/>
              <a:t> (tribunal) of the Indies pertaining to New Spain, Madrid, 11.16.1818.</a:t>
            </a:r>
          </a:p>
          <a:p>
            <a:endParaRPr lang="en-US" dirty="0"/>
          </a:p>
        </p:txBody>
      </p:sp>
      <p:sp>
        <p:nvSpPr>
          <p:cNvPr id="3" name="TextBox 2">
            <a:extLst>
              <a:ext uri="{FF2B5EF4-FFF2-40B4-BE49-F238E27FC236}">
                <a16:creationId xmlns:a16="http://schemas.microsoft.com/office/drawing/2014/main" id="{300CB967-088D-4D64-A252-6475BB0AD78B}"/>
              </a:ext>
            </a:extLst>
          </p:cNvPr>
          <p:cNvSpPr txBox="1"/>
          <p:nvPr/>
        </p:nvSpPr>
        <p:spPr>
          <a:xfrm>
            <a:off x="752477" y="811091"/>
            <a:ext cx="81592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Document relating the merits of a parish priest for positions in the cathedral of Nuevo León</a:t>
            </a:r>
            <a:endParaRPr lang="en-US" sz="2000"/>
          </a:p>
        </p:txBody>
      </p:sp>
    </p:spTree>
    <p:extLst>
      <p:ext uri="{BB962C8B-B14F-4D97-AF65-F5344CB8AC3E}">
        <p14:creationId xmlns:p14="http://schemas.microsoft.com/office/powerpoint/2010/main" val="264634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TP-DC2422703.jpg"/>
          <p:cNvPicPr>
            <a:picLocks noGrp="1" noChangeAspect="1"/>
          </p:cNvPicPr>
          <p:nvPr>
            <p:ph type="pic" idx="1"/>
          </p:nvPr>
        </p:nvPicPr>
        <p:blipFill>
          <a:blip r:embed="rId2">
            <a:extLst>
              <a:ext uri="{28A0092B-C50C-407E-A947-70E740481C1C}">
                <a14:useLocalDpi xmlns:a14="http://schemas.microsoft.com/office/drawing/2010/main" val="0"/>
              </a:ext>
            </a:extLst>
          </a:blip>
          <a:srcRect t="14978" b="14978"/>
          <a:stretch>
            <a:fillRect/>
          </a:stretch>
        </p:blipFill>
        <p:spPr>
          <a:xfrm rot="339969">
            <a:off x="1503262" y="1076946"/>
            <a:ext cx="5976976" cy="4506403"/>
          </a:xfrm>
        </p:spPr>
      </p:pic>
      <p:sp>
        <p:nvSpPr>
          <p:cNvPr id="2" name="TextBox 1">
            <a:extLst>
              <a:ext uri="{FF2B5EF4-FFF2-40B4-BE49-F238E27FC236}">
                <a16:creationId xmlns:a16="http://schemas.microsoft.com/office/drawing/2014/main" id="{8FFC92C5-6C51-4302-B3F0-1123E94EEB59}"/>
              </a:ext>
            </a:extLst>
          </p:cNvPr>
          <p:cNvSpPr txBox="1"/>
          <p:nvPr/>
        </p:nvSpPr>
        <p:spPr>
          <a:xfrm>
            <a:off x="2057400" y="228600"/>
            <a:ext cx="5029200" cy="584775"/>
          </a:xfrm>
          <a:prstGeom prst="rect">
            <a:avLst/>
          </a:prstGeom>
          <a:noFill/>
        </p:spPr>
        <p:txBody>
          <a:bodyPr wrap="square" rtlCol="0">
            <a:spAutoFit/>
          </a:bodyPr>
          <a:lstStyle/>
          <a:p>
            <a:pPr algn="ctr"/>
            <a:r>
              <a:rPr lang="en-US" sz="3200">
                <a:solidFill>
                  <a:schemeClr val="tx2"/>
                </a:solidFill>
              </a:rPr>
              <a:t>Villa de San Carlos</a:t>
            </a:r>
          </a:p>
        </p:txBody>
      </p:sp>
    </p:spTree>
    <p:extLst>
      <p:ext uri="{BB962C8B-B14F-4D97-AF65-F5344CB8AC3E}">
        <p14:creationId xmlns:p14="http://schemas.microsoft.com/office/powerpoint/2010/main" val="15453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CF19F-41C4-439C-9FF2-3B2D83F7A09B}"/>
              </a:ext>
            </a:extLst>
          </p:cNvPr>
          <p:cNvSpPr txBox="1"/>
          <p:nvPr/>
        </p:nvSpPr>
        <p:spPr>
          <a:xfrm>
            <a:off x="0" y="253425"/>
            <a:ext cx="9144000" cy="584775"/>
          </a:xfrm>
          <a:prstGeom prst="rect">
            <a:avLst/>
          </a:prstGeom>
          <a:noFill/>
        </p:spPr>
        <p:txBody>
          <a:bodyPr wrap="square" rtlCol="0">
            <a:spAutoFit/>
          </a:bodyPr>
          <a:lstStyle/>
          <a:p>
            <a:pPr algn="ctr"/>
            <a:r>
              <a:rPr lang="en-US" sz="3200">
                <a:solidFill>
                  <a:schemeClr val="tx2"/>
                </a:solidFill>
              </a:rPr>
              <a:t>Letter of Melchor de Noriega to the Viceroy</a:t>
            </a:r>
          </a:p>
        </p:txBody>
      </p:sp>
      <p:pic>
        <p:nvPicPr>
          <p:cNvPr id="3" name="Picture 2">
            <a:extLst>
              <a:ext uri="{FF2B5EF4-FFF2-40B4-BE49-F238E27FC236}">
                <a16:creationId xmlns:a16="http://schemas.microsoft.com/office/drawing/2014/main" id="{FF60EC4E-FE59-404E-AC0C-9CF9CE2A0A59}"/>
              </a:ext>
            </a:extLst>
          </p:cNvPr>
          <p:cNvPicPr>
            <a:picLocks noChangeAspect="1"/>
          </p:cNvPicPr>
          <p:nvPr/>
        </p:nvPicPr>
        <p:blipFill>
          <a:blip r:embed="rId2"/>
          <a:stretch>
            <a:fillRect/>
          </a:stretch>
        </p:blipFill>
        <p:spPr>
          <a:xfrm>
            <a:off x="1676400" y="994064"/>
            <a:ext cx="5486400" cy="5787736"/>
          </a:xfrm>
          <a:prstGeom prst="rect">
            <a:avLst/>
          </a:prstGeom>
        </p:spPr>
      </p:pic>
    </p:spTree>
    <p:extLst>
      <p:ext uri="{BB962C8B-B14F-4D97-AF65-F5344CB8AC3E}">
        <p14:creationId xmlns:p14="http://schemas.microsoft.com/office/powerpoint/2010/main" val="34397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175" y="84138"/>
            <a:ext cx="18040350" cy="669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803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Autofit/>
          </a:bodyPr>
          <a:lstStyle/>
          <a:p>
            <a:r>
              <a:rPr lang="en-US" sz="2800" dirty="0">
                <a:effectLst>
                  <a:outerShdw blurRad="38100" dist="38100" dir="2700000" algn="tl">
                    <a:srgbClr val="000000">
                      <a:alpha val="43137"/>
                    </a:srgbClr>
                  </a:outerShdw>
                </a:effectLst>
              </a:rPr>
              <a:t> Work of the Royal Commission to the Colony, 1766-’67</a:t>
            </a:r>
          </a:p>
          <a:p>
            <a:r>
              <a:rPr lang="en-US" sz="2800" dirty="0">
                <a:effectLst>
                  <a:outerShdw blurRad="38100" dist="38100" dir="2700000" algn="tl">
                    <a:srgbClr val="000000">
                      <a:alpha val="43137"/>
                    </a:srgbClr>
                  </a:outerShdw>
                </a:effectLst>
              </a:rPr>
              <a:t> Granted land to settlers, towns &amp; missions and demanded payment of taxes</a:t>
            </a:r>
          </a:p>
          <a:p>
            <a:r>
              <a:rPr lang="en-US" sz="2800" dirty="0">
                <a:effectLst>
                  <a:outerShdw blurRad="38100" dist="38100" dir="2700000" algn="tl">
                    <a:srgbClr val="000000">
                      <a:alpha val="43137"/>
                    </a:srgbClr>
                  </a:outerShdw>
                </a:effectLst>
              </a:rPr>
              <a:t>Governor </a:t>
            </a:r>
            <a:r>
              <a:rPr lang="en-US" sz="2800" dirty="0" err="1">
                <a:effectLst>
                  <a:outerShdw blurRad="38100" dist="38100" dir="2700000" algn="tl">
                    <a:srgbClr val="000000">
                      <a:alpha val="43137"/>
                    </a:srgbClr>
                  </a:outerShdw>
                </a:effectLst>
              </a:rPr>
              <a:t>Escandón</a:t>
            </a:r>
            <a:r>
              <a:rPr lang="en-US" sz="2800" dirty="0">
                <a:effectLst>
                  <a:outerShdw blurRad="38100" dist="38100" dir="2700000" algn="tl">
                    <a:srgbClr val="000000">
                      <a:alpha val="43137"/>
                    </a:srgbClr>
                  </a:outerShdw>
                </a:effectLst>
              </a:rPr>
              <a:t> removed from office</a:t>
            </a:r>
          </a:p>
          <a:p>
            <a:r>
              <a:rPr lang="en-US" sz="2800" dirty="0">
                <a:effectLst>
                  <a:outerShdw blurRad="38100" dist="38100" dir="2700000" algn="tl">
                    <a:srgbClr val="000000">
                      <a:alpha val="43137"/>
                    </a:srgbClr>
                  </a:outerShdw>
                </a:effectLst>
              </a:rPr>
              <a:t> Expansion of livestock production &amp; markets</a:t>
            </a:r>
            <a:endParaRPr lang="en-US" dirty="0"/>
          </a:p>
          <a:p>
            <a:r>
              <a:rPr lang="en-US" sz="2800" dirty="0">
                <a:effectLst>
                  <a:outerShdw blurRad="38100" dist="38100" dir="2700000" algn="tl">
                    <a:srgbClr val="000000">
                      <a:alpha val="43137"/>
                    </a:srgbClr>
                  </a:outerShdw>
                </a:effectLst>
              </a:rPr>
              <a:t> Limitations, including 1810 Revolution </a:t>
            </a:r>
          </a:p>
        </p:txBody>
      </p:sp>
      <p:sp>
        <p:nvSpPr>
          <p:cNvPr id="3" name="Title 2"/>
          <p:cNvSpPr>
            <a:spLocks noGrp="1"/>
          </p:cNvSpPr>
          <p:nvPr>
            <p:ph type="title"/>
          </p:nvPr>
        </p:nvSpPr>
        <p:spPr/>
        <p:txBody>
          <a:bodyPr/>
          <a:lstStyle/>
          <a:p>
            <a:pPr algn="l"/>
            <a:r>
              <a:rPr lang="en-US" sz="4000">
                <a:effectLst>
                  <a:outerShdw blurRad="38100" dist="38100" dir="2700000" algn="tl">
                    <a:srgbClr val="000000">
                      <a:alpha val="43137"/>
                    </a:srgbClr>
                  </a:outerShdw>
                </a:effectLst>
                <a:latin typeface="Lucida Calligraphy"/>
              </a:rPr>
              <a:t>E. Post-</a:t>
            </a:r>
            <a:r>
              <a:rPr lang="en-US" sz="4000" err="1">
                <a:effectLst>
                  <a:outerShdw blurRad="38100" dist="38100" dir="2700000" algn="tl">
                    <a:srgbClr val="000000">
                      <a:alpha val="43137"/>
                    </a:srgbClr>
                  </a:outerShdw>
                </a:effectLst>
                <a:latin typeface="Lucida Calligraphy"/>
              </a:rPr>
              <a:t>Escandón</a:t>
            </a:r>
            <a:r>
              <a:rPr lang="en-US" sz="4000">
                <a:effectLst>
                  <a:outerShdw blurRad="38100" dist="38100" dir="2700000" algn="tl">
                    <a:srgbClr val="000000">
                      <a:alpha val="43137"/>
                    </a:srgbClr>
                  </a:outerShdw>
                </a:effectLst>
                <a:latin typeface="Lucida Calligraphy"/>
              </a:rPr>
              <a:t>, 1766-1824</a:t>
            </a:r>
          </a:p>
        </p:txBody>
      </p:sp>
    </p:spTree>
    <p:extLst>
      <p:ext uri="{BB962C8B-B14F-4D97-AF65-F5344CB8AC3E}">
        <p14:creationId xmlns:p14="http://schemas.microsoft.com/office/powerpoint/2010/main" val="29436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fontScale="92500"/>
          </a:bodyPr>
          <a:lstStyle/>
          <a:p>
            <a:r>
              <a:rPr lang="en-US" sz="3200">
                <a:effectLst>
                  <a:outerShdw blurRad="38100" dist="38100" dir="2700000" algn="tl">
                    <a:srgbClr val="000000">
                      <a:alpha val="43137"/>
                    </a:srgbClr>
                  </a:outerShdw>
                </a:effectLst>
              </a:rPr>
              <a:t> </a:t>
            </a:r>
            <a:r>
              <a:rPr lang="en-US" sz="3200" err="1">
                <a:effectLst>
                  <a:outerShdw blurRad="38100" dist="38100" dir="2700000" algn="tl">
                    <a:srgbClr val="000000">
                      <a:alpha val="43137"/>
                    </a:srgbClr>
                  </a:outerShdw>
                </a:effectLst>
              </a:rPr>
              <a:t>Denuncio</a:t>
            </a:r>
            <a:r>
              <a:rPr lang="en-US" sz="3200">
                <a:effectLst>
                  <a:outerShdw blurRad="38100" dist="38100" dir="2700000" algn="tl">
                    <a:srgbClr val="000000">
                      <a:alpha val="43137"/>
                    </a:srgbClr>
                  </a:outerShdw>
                </a:effectLst>
              </a:rPr>
              <a:t> de tierras de </a:t>
            </a:r>
            <a:r>
              <a:rPr lang="en-US" sz="3200" err="1">
                <a:effectLst>
                  <a:outerShdw blurRad="38100" dist="38100" dir="2700000" algn="tl">
                    <a:srgbClr val="000000">
                      <a:alpha val="43137"/>
                    </a:srgbClr>
                  </a:outerShdw>
                </a:effectLst>
              </a:rPr>
              <a:t>mercedes</a:t>
            </a:r>
            <a:r>
              <a:rPr lang="en-US" sz="3200">
                <a:effectLst>
                  <a:outerShdw blurRad="38100" dist="38100" dir="2700000" algn="tl">
                    <a:srgbClr val="000000">
                      <a:alpha val="43137"/>
                    </a:srgbClr>
                  </a:outerShdw>
                </a:effectLst>
              </a:rPr>
              <a:t> (claim)</a:t>
            </a:r>
          </a:p>
          <a:p>
            <a:r>
              <a:rPr lang="en-US" sz="3200">
                <a:effectLst>
                  <a:outerShdw blurRad="38100" dist="38100" dir="2700000" algn="tl">
                    <a:srgbClr val="000000">
                      <a:alpha val="43137"/>
                    </a:srgbClr>
                  </a:outerShdw>
                </a:effectLst>
              </a:rPr>
              <a:t> Lengthy process to receive title (</a:t>
            </a:r>
            <a:r>
              <a:rPr lang="en-US" sz="3200" err="1">
                <a:effectLst>
                  <a:outerShdw blurRad="38100" dist="38100" dir="2700000" algn="tl">
                    <a:srgbClr val="000000">
                      <a:alpha val="43137"/>
                    </a:srgbClr>
                  </a:outerShdw>
                </a:effectLst>
              </a:rPr>
              <a:t>escritura</a:t>
            </a:r>
            <a:r>
              <a:rPr lang="en-US" sz="3200">
                <a:effectLst>
                  <a:outerShdw blurRad="38100" dist="38100" dir="2700000" algn="tl">
                    <a:srgbClr val="000000">
                      <a:alpha val="43137"/>
                    </a:srgbClr>
                  </a:outerShdw>
                </a:effectLst>
              </a:rPr>
              <a:t>)</a:t>
            </a:r>
          </a:p>
          <a:p>
            <a:r>
              <a:rPr lang="en-US" sz="3200">
                <a:effectLst>
                  <a:outerShdw blurRad="38100" dist="38100" dir="2700000" algn="tl">
                    <a:srgbClr val="000000">
                      <a:alpha val="43137"/>
                    </a:srgbClr>
                  </a:outerShdw>
                </a:effectLst>
              </a:rPr>
              <a:t> North and northeast of Reynosa, and north and northeast of Camargo</a:t>
            </a:r>
          </a:p>
          <a:p>
            <a:r>
              <a:rPr lang="en-US" sz="3200">
                <a:effectLst>
                  <a:outerShdw blurRad="38100" dist="38100" dir="2700000" algn="tl">
                    <a:srgbClr val="000000">
                      <a:alpha val="43137"/>
                    </a:srgbClr>
                  </a:outerShdw>
                </a:effectLst>
              </a:rPr>
              <a:t> As mining economy grew because of Bourbon reforms, so did ranching</a:t>
            </a:r>
            <a:endParaRPr lang="en-US"/>
          </a:p>
          <a:p>
            <a:pPr marL="411480" lvl="1" indent="0">
              <a:buNone/>
            </a:pPr>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marL="411480" lvl="1" indent="0">
              <a:buNone/>
            </a:pPr>
            <a:endParaRPr lang="en-US" sz="300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5DE0523-8036-4075-9293-DCB3EB26F26D}"/>
              </a:ext>
            </a:extLst>
          </p:cNvPr>
          <p:cNvSpPr>
            <a:spLocks noGrp="1"/>
          </p:cNvSpPr>
          <p:nvPr>
            <p:ph type="title"/>
          </p:nvPr>
        </p:nvSpPr>
        <p:spPr/>
        <p:txBody>
          <a:bodyPr/>
          <a:lstStyle/>
          <a:p>
            <a:r>
              <a:rPr lang="en-US" sz="4400" dirty="0">
                <a:latin typeface="Lucida Calligraphy"/>
              </a:rPr>
              <a:t>F. Obtaining Spanish</a:t>
            </a:r>
            <a:br>
              <a:rPr lang="en-US" sz="4400" dirty="0">
                <a:latin typeface="Lucida Calligraphy"/>
              </a:rPr>
            </a:br>
            <a:r>
              <a:rPr lang="en-US" sz="4400" dirty="0">
                <a:latin typeface="Lucida Calligraphy"/>
              </a:rPr>
              <a:t>Land Grants</a:t>
            </a:r>
          </a:p>
        </p:txBody>
      </p:sp>
    </p:spTree>
    <p:extLst>
      <p:ext uri="{BB962C8B-B14F-4D97-AF65-F5344CB8AC3E}">
        <p14:creationId xmlns:p14="http://schemas.microsoft.com/office/powerpoint/2010/main" val="244594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5" y="107950"/>
            <a:ext cx="5097463" cy="6645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86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82ABD-AF1D-2349-A582-547C63B2F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41295" y="-103094"/>
            <a:ext cx="6956612" cy="7162801"/>
          </a:xfrm>
          <a:prstGeom prst="rect">
            <a:avLst/>
          </a:prstGeom>
        </p:spPr>
      </p:pic>
    </p:spTree>
    <p:extLst>
      <p:ext uri="{BB962C8B-B14F-4D97-AF65-F5344CB8AC3E}">
        <p14:creationId xmlns:p14="http://schemas.microsoft.com/office/powerpoint/2010/main" val="196291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 Word&#10;&#10;Description automatically generated">
            <a:extLst>
              <a:ext uri="{FF2B5EF4-FFF2-40B4-BE49-F238E27FC236}">
                <a16:creationId xmlns:a16="http://schemas.microsoft.com/office/drawing/2014/main" id="{63A99E0F-D054-C142-9E63-EFC3F141F066}"/>
              </a:ext>
            </a:extLst>
          </p:cNvPr>
          <p:cNvPicPr>
            <a:picLocks noChangeAspect="1"/>
          </p:cNvPicPr>
          <p:nvPr/>
        </p:nvPicPr>
        <p:blipFill rotWithShape="1">
          <a:blip r:embed="rId2">
            <a:extLst>
              <a:ext uri="{28A0092B-C50C-407E-A947-70E740481C1C}">
                <a14:useLocalDpi xmlns:a14="http://schemas.microsoft.com/office/drawing/2010/main" val="0"/>
              </a:ext>
            </a:extLst>
          </a:blip>
          <a:srcRect l="26667" t="18000" r="30833" b="8666"/>
          <a:stretch/>
        </p:blipFill>
        <p:spPr>
          <a:xfrm>
            <a:off x="1333500" y="0"/>
            <a:ext cx="6477000" cy="6985000"/>
          </a:xfrm>
          <a:prstGeom prst="rect">
            <a:avLst/>
          </a:prstGeom>
        </p:spPr>
      </p:pic>
    </p:spTree>
    <p:extLst>
      <p:ext uri="{BB962C8B-B14F-4D97-AF65-F5344CB8AC3E}">
        <p14:creationId xmlns:p14="http://schemas.microsoft.com/office/powerpoint/2010/main" val="14126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200">
                <a:effectLst>
                  <a:outerShdw blurRad="38100" dist="38100" dir="2700000" algn="tl">
                    <a:srgbClr val="000000">
                      <a:alpha val="43137"/>
                    </a:srgbClr>
                  </a:outerShdw>
                </a:effectLst>
              </a:rPr>
              <a:t> Administrators and Mayordomos</a:t>
            </a:r>
          </a:p>
          <a:p>
            <a:r>
              <a:rPr lang="en-US" sz="3200">
                <a:effectLst>
                  <a:outerShdw blurRad="38100" dist="38100" dir="2700000" algn="tl">
                    <a:srgbClr val="000000">
                      <a:alpha val="43137"/>
                    </a:srgbClr>
                  </a:outerShdw>
                </a:effectLst>
              </a:rPr>
              <a:t> Vaqueros and </a:t>
            </a:r>
            <a:r>
              <a:rPr lang="en-US" sz="3200" err="1">
                <a:effectLst>
                  <a:outerShdw blurRad="38100" dist="38100" dir="2700000" algn="tl">
                    <a:srgbClr val="000000">
                      <a:alpha val="43137"/>
                    </a:srgbClr>
                  </a:outerShdw>
                </a:effectLst>
              </a:rPr>
              <a:t>pastores</a:t>
            </a:r>
            <a:r>
              <a:rPr lang="en-US" sz="3200">
                <a:effectLst>
                  <a:outerShdw blurRad="38100" dist="38100" dir="2700000" algn="tl">
                    <a:srgbClr val="000000">
                      <a:alpha val="43137"/>
                    </a:srgbClr>
                  </a:outerShdw>
                </a:effectLst>
              </a:rPr>
              <a:t> (</a:t>
            </a:r>
            <a:r>
              <a:rPr lang="en-US" sz="3200" err="1">
                <a:effectLst>
                  <a:outerShdw blurRad="38100" dist="38100" dir="2700000" algn="tl">
                    <a:srgbClr val="000000">
                      <a:alpha val="43137"/>
                    </a:srgbClr>
                  </a:outerShdw>
                </a:effectLst>
              </a:rPr>
              <a:t>sirvientes</a:t>
            </a:r>
            <a:r>
              <a:rPr lang="en-US" sz="3200">
                <a:effectLst>
                  <a:outerShdw blurRad="38100" dist="38100" dir="2700000" algn="tl">
                    <a:srgbClr val="000000">
                      <a:alpha val="43137"/>
                    </a:srgbClr>
                  </a:outerShdw>
                </a:effectLst>
              </a:rPr>
              <a:t>)</a:t>
            </a:r>
          </a:p>
          <a:p>
            <a:r>
              <a:rPr lang="en-US" sz="3200">
                <a:effectLst>
                  <a:outerShdw blurRad="38100" dist="38100" dir="2700000" algn="tl">
                    <a:srgbClr val="000000">
                      <a:alpha val="43137"/>
                    </a:srgbClr>
                  </a:outerShdw>
                </a:effectLst>
              </a:rPr>
              <a:t> Arrieros </a:t>
            </a:r>
          </a:p>
          <a:p>
            <a:r>
              <a:rPr lang="en-US" sz="3200">
                <a:effectLst>
                  <a:outerShdw blurRad="38100" dist="38100" dir="2700000" algn="tl">
                    <a:srgbClr val="000000">
                      <a:alpha val="43137"/>
                    </a:srgbClr>
                  </a:outerShdw>
                </a:effectLst>
              </a:rPr>
              <a:t> Maestros </a:t>
            </a:r>
            <a:r>
              <a:rPr lang="en-US" sz="3200" err="1">
                <a:effectLst>
                  <a:outerShdw blurRad="38100" dist="38100" dir="2700000" algn="tl">
                    <a:srgbClr val="000000">
                      <a:alpha val="43137"/>
                    </a:srgbClr>
                  </a:outerShdw>
                </a:effectLst>
              </a:rPr>
              <a:t>albañiles</a:t>
            </a:r>
            <a:r>
              <a:rPr lang="en-US" sz="3200">
                <a:effectLst>
                  <a:outerShdw blurRad="38100" dist="38100" dir="2700000" algn="tl">
                    <a:srgbClr val="000000">
                      <a:alpha val="43137"/>
                    </a:srgbClr>
                  </a:outerShdw>
                </a:effectLst>
              </a:rPr>
              <a:t> and others</a:t>
            </a:r>
          </a:p>
          <a:p>
            <a:endParaRPr lang="en-US" sz="3200">
              <a:effectLst>
                <a:outerShdw blurRad="38100" dist="38100" dir="2700000" algn="tl">
                  <a:srgbClr val="000000">
                    <a:alpha val="43137"/>
                  </a:srgbClr>
                </a:outerShdw>
              </a:effectLst>
            </a:endParaRPr>
          </a:p>
          <a:p>
            <a:endParaRPr lang="en-US" sz="32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a:p>
            <a:pPr lvl="1"/>
            <a:endParaRPr lang="en-US" sz="3000">
              <a:effectLst>
                <a:outerShdw blurRad="38100" dist="38100" dir="2700000" algn="tl">
                  <a:srgbClr val="000000">
                    <a:alpha val="43137"/>
                  </a:srgbClr>
                </a:outerShdw>
              </a:effectLst>
            </a:endParaRPr>
          </a:p>
        </p:txBody>
      </p:sp>
      <p:sp>
        <p:nvSpPr>
          <p:cNvPr id="4" name="Title 3"/>
          <p:cNvSpPr>
            <a:spLocks noGrp="1"/>
          </p:cNvSpPr>
          <p:nvPr>
            <p:ph type="title"/>
          </p:nvPr>
        </p:nvSpPr>
        <p:spPr/>
        <p:txBody>
          <a:bodyPr/>
          <a:lstStyle/>
          <a:p>
            <a:r>
              <a:rPr lang="en-US" sz="4800" i="1" dirty="0">
                <a:latin typeface="Lucida Calligraphy"/>
              </a:rPr>
              <a:t>G. Ancillary Workers</a:t>
            </a:r>
          </a:p>
        </p:txBody>
      </p:sp>
    </p:spTree>
    <p:extLst>
      <p:ext uri="{BB962C8B-B14F-4D97-AF65-F5344CB8AC3E}">
        <p14:creationId xmlns:p14="http://schemas.microsoft.com/office/powerpoint/2010/main" val="6572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200">
                <a:effectLst>
                  <a:outerShdw blurRad="38100" dist="38100" dir="2700000" algn="tl">
                    <a:srgbClr val="000000">
                      <a:alpha val="43137"/>
                    </a:srgbClr>
                  </a:outerShdw>
                </a:effectLst>
              </a:rPr>
              <a:t> Evolution of New Spain, 1520s</a:t>
            </a:r>
          </a:p>
          <a:p>
            <a:r>
              <a:rPr lang="en-US" sz="3200">
                <a:effectLst>
                  <a:outerShdw blurRad="38100" dist="38100" dir="2700000" algn="tl">
                    <a:srgbClr val="000000">
                      <a:alpha val="43137"/>
                    </a:srgbClr>
                  </a:outerShdw>
                </a:effectLst>
              </a:rPr>
              <a:t> The Eastern Corridor to Coahuila, Nuevo León, late 16</a:t>
            </a:r>
            <a:r>
              <a:rPr lang="en-US" sz="3200" baseline="30000">
                <a:effectLst>
                  <a:outerShdw blurRad="38100" dist="38100" dir="2700000" algn="tl">
                    <a:srgbClr val="000000">
                      <a:alpha val="43137"/>
                    </a:srgbClr>
                  </a:outerShdw>
                </a:effectLst>
              </a:rPr>
              <a:t>th</a:t>
            </a:r>
            <a:r>
              <a:rPr lang="en-US" sz="3200">
                <a:effectLst>
                  <a:outerShdw blurRad="38100" dist="38100" dir="2700000" algn="tl">
                    <a:srgbClr val="000000">
                      <a:alpha val="43137"/>
                    </a:srgbClr>
                  </a:outerShdw>
                </a:effectLst>
              </a:rPr>
              <a:t> Century </a:t>
            </a:r>
          </a:p>
          <a:p>
            <a:r>
              <a:rPr lang="en-US" sz="3200">
                <a:effectLst>
                  <a:outerShdw blurRad="38100" dist="38100" dir="2700000" algn="tl">
                    <a:srgbClr val="000000">
                      <a:alpha val="43137"/>
                    </a:srgbClr>
                  </a:outerShdw>
                </a:effectLst>
              </a:rPr>
              <a:t> Texas and the Seno Mexicano, late 17</a:t>
            </a:r>
            <a:r>
              <a:rPr lang="en-US" sz="3200" baseline="30000">
                <a:effectLst>
                  <a:outerShdw blurRad="38100" dist="38100" dir="2700000" algn="tl">
                    <a:srgbClr val="000000">
                      <a:alpha val="43137"/>
                    </a:srgbClr>
                  </a:outerShdw>
                </a:effectLst>
              </a:rPr>
              <a:t>th</a:t>
            </a:r>
            <a:r>
              <a:rPr lang="en-US" sz="3200">
                <a:effectLst>
                  <a:outerShdw blurRad="38100" dist="38100" dir="2700000" algn="tl">
                    <a:srgbClr val="000000">
                      <a:alpha val="43137"/>
                    </a:srgbClr>
                  </a:outerShdw>
                </a:effectLst>
              </a:rPr>
              <a:t> and 18</a:t>
            </a:r>
            <a:r>
              <a:rPr lang="en-US" sz="3200" baseline="30000">
                <a:effectLst>
                  <a:outerShdw blurRad="38100" dist="38100" dir="2700000" algn="tl">
                    <a:srgbClr val="000000">
                      <a:alpha val="43137"/>
                    </a:srgbClr>
                  </a:outerShdw>
                </a:effectLst>
              </a:rPr>
              <a:t>th</a:t>
            </a:r>
            <a:r>
              <a:rPr lang="en-US" sz="3200">
                <a:effectLst>
                  <a:outerShdw blurRad="38100" dist="38100" dir="2700000" algn="tl">
                    <a:srgbClr val="000000">
                      <a:alpha val="43137"/>
                    </a:srgbClr>
                  </a:outerShdw>
                </a:effectLst>
              </a:rPr>
              <a:t> centuries</a:t>
            </a:r>
          </a:p>
        </p:txBody>
      </p:sp>
      <p:sp>
        <p:nvSpPr>
          <p:cNvPr id="3" name="Title 2"/>
          <p:cNvSpPr>
            <a:spLocks noGrp="1"/>
          </p:cNvSpPr>
          <p:nvPr>
            <p:ph type="title"/>
          </p:nvPr>
        </p:nvSpPr>
        <p:spPr/>
        <p:txBody>
          <a:bodyPr/>
          <a:lstStyle/>
          <a:p>
            <a:pPr algn="l"/>
            <a:r>
              <a:rPr lang="en-US" sz="3600">
                <a:effectLst>
                  <a:outerShdw blurRad="38100" dist="38100" dir="2700000" algn="tl">
                    <a:srgbClr val="000000">
                      <a:alpha val="43137"/>
                    </a:srgbClr>
                  </a:outerShdw>
                </a:effectLst>
                <a:latin typeface="Lucida Calligraphy" panose="03010101010101010101" pitchFamily="66" charset="0"/>
              </a:rPr>
              <a:t>A. Brief Colonial Context:  </a:t>
            </a:r>
            <a:r>
              <a:rPr lang="en-US" sz="3600" err="1">
                <a:effectLst>
                  <a:outerShdw blurRad="38100" dist="38100" dir="2700000" algn="tl">
                    <a:srgbClr val="000000">
                      <a:alpha val="43137"/>
                    </a:srgbClr>
                  </a:outerShdw>
                </a:effectLst>
                <a:latin typeface="Lucida Calligraphy" panose="03010101010101010101" pitchFamily="66" charset="0"/>
              </a:rPr>
              <a:t>Hacer</a:t>
            </a:r>
            <a:r>
              <a:rPr lang="en-US" sz="3600">
                <a:effectLst>
                  <a:outerShdw blurRad="38100" dist="38100" dir="2700000" algn="tl">
                    <a:srgbClr val="000000">
                      <a:alpha val="43137"/>
                    </a:srgbClr>
                  </a:outerShdw>
                </a:effectLst>
                <a:latin typeface="Lucida Calligraphy" panose="03010101010101010101" pitchFamily="66" charset="0"/>
              </a:rPr>
              <a:t> </a:t>
            </a:r>
            <a:r>
              <a:rPr lang="en-US" sz="3600" err="1">
                <a:effectLst>
                  <a:outerShdw blurRad="38100" dist="38100" dir="2700000" algn="tl">
                    <a:srgbClr val="000000">
                      <a:alpha val="43137"/>
                    </a:srgbClr>
                  </a:outerShdw>
                </a:effectLst>
                <a:latin typeface="Lucida Calligraphy" panose="03010101010101010101" pitchFamily="66" charset="0"/>
              </a:rPr>
              <a:t>América</a:t>
            </a:r>
            <a:endParaRPr lang="en-US" sz="3600">
              <a:effectLst>
                <a:outerShdw blurRad="38100" dist="38100" dir="2700000" algn="tl">
                  <a:srgbClr val="000000">
                    <a:alpha val="43137"/>
                  </a:srgbClr>
                </a:outerShdw>
              </a:effectLst>
              <a:latin typeface="Lucida Calligraphy" panose="03010101010101010101" pitchFamily="66" charset="0"/>
            </a:endParaRPr>
          </a:p>
        </p:txBody>
      </p:sp>
    </p:spTree>
    <p:extLst>
      <p:ext uri="{BB962C8B-B14F-4D97-AF65-F5344CB8AC3E}">
        <p14:creationId xmlns:p14="http://schemas.microsoft.com/office/powerpoint/2010/main" val="29704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Diezmos</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diezmeros</a:t>
            </a:r>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Alcabalas</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receptores</a:t>
            </a:r>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Renta</a:t>
            </a:r>
            <a:r>
              <a:rPr lang="en-US" sz="2800" dirty="0">
                <a:effectLst>
                  <a:outerShdw blurRad="38100" dist="38100" dir="2700000" algn="tl">
                    <a:srgbClr val="000000">
                      <a:alpha val="43137"/>
                    </a:srgbClr>
                  </a:outerShdw>
                </a:effectLst>
              </a:rPr>
              <a:t> de tabaco, </a:t>
            </a:r>
            <a:r>
              <a:rPr lang="en-US" sz="2800" dirty="0" err="1">
                <a:effectLst>
                  <a:outerShdw blurRad="38100" dist="38100" dir="2700000" algn="tl">
                    <a:srgbClr val="000000">
                      <a:alpha val="43137"/>
                    </a:srgbClr>
                  </a:outerShdw>
                </a:effectLst>
              </a:rPr>
              <a:t>pólvora</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naipes</a:t>
            </a:r>
            <a:r>
              <a:rPr lang="en-US" sz="2800" dirty="0">
                <a:effectLst>
                  <a:outerShdw blurRad="38100" dist="38100" dir="2700000" algn="tl">
                    <a:srgbClr val="000000">
                      <a:alpha val="43137"/>
                    </a:srgbClr>
                  </a:outerShdw>
                </a:effectLst>
              </a:rPr>
              <a:t> y </a:t>
            </a:r>
            <a:r>
              <a:rPr lang="en-US" sz="2800" dirty="0" err="1">
                <a:effectLst>
                  <a:outerShdw blurRad="38100" dist="38100" dir="2700000" algn="tl">
                    <a:srgbClr val="000000">
                      <a:alpha val="43137"/>
                    </a:srgbClr>
                  </a:outerShdw>
                </a:effectLst>
              </a:rPr>
              <a:t>sal</a:t>
            </a:r>
            <a:r>
              <a:rPr lang="en-US" sz="2800" dirty="0">
                <a:effectLst>
                  <a:outerShdw blurRad="38100" dist="38100" dir="2700000" algn="tl">
                    <a:srgbClr val="000000">
                      <a:alpha val="43137"/>
                    </a:srgbClr>
                  </a:outerShdw>
                </a:effectLst>
              </a:rPr>
              <a:t>/The Royal Monopoly on Tobacco, Gunpowder, Playing Cards, and Salt</a:t>
            </a:r>
          </a:p>
          <a:p>
            <a:r>
              <a:rPr lang="en-US" sz="2800" dirty="0">
                <a:effectLst>
                  <a:outerShdw blurRad="38100" dist="38100" dir="2700000" algn="tl">
                    <a:srgbClr val="000000">
                      <a:alpha val="43137"/>
                    </a:srgbClr>
                  </a:outerShdw>
                </a:effectLst>
              </a:rPr>
              <a:t>Cabildo, presidio, missions</a:t>
            </a:r>
          </a:p>
          <a:p>
            <a:endParaRPr lang="en-US" sz="2800" dirty="0">
              <a:effectLst>
                <a:outerShdw blurRad="38100" dist="38100" dir="2700000" algn="tl">
                  <a:srgbClr val="000000">
                    <a:alpha val="43137"/>
                  </a:srgbClr>
                </a:outerShdw>
              </a:effectLst>
            </a:endParaRPr>
          </a:p>
          <a:p>
            <a:pPr lvl="1"/>
            <a:endParaRPr lang="en-US" sz="2600" dirty="0">
              <a:effectLst>
                <a:outerShdw blurRad="38100" dist="38100" dir="2700000" algn="tl">
                  <a:srgbClr val="000000">
                    <a:alpha val="43137"/>
                  </a:srgbClr>
                </a:outerShdw>
              </a:effectLst>
            </a:endParaRPr>
          </a:p>
          <a:p>
            <a:pPr lvl="1"/>
            <a:endParaRPr lang="en-US" sz="2600" dirty="0">
              <a:effectLst>
                <a:outerShdw blurRad="38100" dist="38100" dir="2700000" algn="tl">
                  <a:srgbClr val="000000">
                    <a:alpha val="43137"/>
                  </a:srgbClr>
                </a:outerShdw>
              </a:effectLst>
            </a:endParaRPr>
          </a:p>
          <a:p>
            <a:pPr lvl="1"/>
            <a:endParaRPr lang="en-US" sz="2600" dirty="0">
              <a:effectLst>
                <a:outerShdw blurRad="38100" dist="38100" dir="2700000" algn="tl">
                  <a:srgbClr val="000000">
                    <a:alpha val="43137"/>
                  </a:srgbClr>
                </a:outerShdw>
              </a:effectLst>
            </a:endParaRPr>
          </a:p>
          <a:p>
            <a:pPr lvl="1"/>
            <a:endParaRPr lang="en-US" sz="2600" dirty="0">
              <a:effectLst>
                <a:outerShdw blurRad="38100" dist="38100" dir="2700000" algn="tl">
                  <a:srgbClr val="000000">
                    <a:alpha val="43137"/>
                  </a:srgbClr>
                </a:outerShdw>
              </a:effectLst>
            </a:endParaRPr>
          </a:p>
          <a:p>
            <a:pPr lvl="1"/>
            <a:endParaRPr lang="en-US" sz="2600"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l"/>
            <a:r>
              <a:rPr lang="en-US" sz="4400">
                <a:effectLst>
                  <a:outerShdw blurRad="38100" dist="38100" dir="2700000" algn="tl">
                    <a:srgbClr val="000000">
                      <a:alpha val="43137"/>
                    </a:srgbClr>
                  </a:outerShdw>
                </a:effectLst>
                <a:latin typeface="Lucida Calligraphy"/>
              </a:rPr>
              <a:t>H. Taxes and Other Institutions</a:t>
            </a:r>
          </a:p>
        </p:txBody>
      </p:sp>
    </p:spTree>
    <p:extLst>
      <p:ext uri="{BB962C8B-B14F-4D97-AF65-F5344CB8AC3E}">
        <p14:creationId xmlns:p14="http://schemas.microsoft.com/office/powerpoint/2010/main" val="192645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lonzo\Downloads\Scanned from a Xerox multifunction device001_Page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42519"/>
            <a:ext cx="5867400" cy="96639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227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onzo\Downloads\Scanned from a Xerox multifunction device001_Page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14400"/>
            <a:ext cx="7298871" cy="11017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9581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lonzo\Downloads\Scanned from a Xerox multifunction device001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
            <a:ext cx="4904014" cy="807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0497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lonzo\Downloads\Scanned from a Xerox multifunction device001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1404" y="17092"/>
            <a:ext cx="4648200" cy="76558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05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lonzo\Downloads\Scanned from a Xerox multifunction device001_Page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0"/>
            <a:ext cx="8991600" cy="101284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2617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43C9-7771-4B3F-92F6-F9FA86F8E167}"/>
              </a:ext>
            </a:extLst>
          </p:cNvPr>
          <p:cNvSpPr>
            <a:spLocks noGrp="1"/>
          </p:cNvSpPr>
          <p:nvPr>
            <p:ph type="title"/>
          </p:nvPr>
        </p:nvSpPr>
        <p:spPr>
          <a:xfrm>
            <a:off x="700213" y="874956"/>
            <a:ext cx="7756263" cy="496644"/>
          </a:xfrm>
        </p:spPr>
        <p:txBody>
          <a:bodyPr/>
          <a:lstStyle/>
          <a:p>
            <a:pPr algn="l"/>
            <a:r>
              <a:rPr lang="en-US" sz="3600" dirty="0"/>
              <a:t>Notes on Sueldo de </a:t>
            </a:r>
            <a:r>
              <a:rPr lang="en-US" sz="3600" dirty="0" err="1"/>
              <a:t>Receptores</a:t>
            </a:r>
            <a:r>
              <a:rPr lang="en-US" sz="3600" dirty="0"/>
              <a:t> of </a:t>
            </a:r>
            <a:r>
              <a:rPr lang="en-US" sz="3600" dirty="0" err="1"/>
              <a:t>Alcabalas</a:t>
            </a:r>
            <a:r>
              <a:rPr lang="en-US" sz="3600" dirty="0"/>
              <a:t> </a:t>
            </a:r>
          </a:p>
        </p:txBody>
      </p:sp>
      <p:sp>
        <p:nvSpPr>
          <p:cNvPr id="3" name="Content Placeholder 2">
            <a:extLst>
              <a:ext uri="{FF2B5EF4-FFF2-40B4-BE49-F238E27FC236}">
                <a16:creationId xmlns:a16="http://schemas.microsoft.com/office/drawing/2014/main" id="{0ED09AB6-6420-4371-A91D-B4D4D188160D}"/>
              </a:ext>
            </a:extLst>
          </p:cNvPr>
          <p:cNvSpPr>
            <a:spLocks noGrp="1"/>
          </p:cNvSpPr>
          <p:nvPr>
            <p:ph idx="1"/>
          </p:nvPr>
        </p:nvSpPr>
        <p:spPr>
          <a:xfrm>
            <a:off x="699247" y="1905000"/>
            <a:ext cx="7745505" cy="4800599"/>
          </a:xfrm>
        </p:spPr>
        <p:txBody>
          <a:bodyPr vert="horz" lIns="91440" tIns="45720" rIns="91440" bIns="45720" rtlCol="0" anchor="t">
            <a:normAutofit fontScale="85000" lnSpcReduction="20000"/>
          </a:bodyPr>
          <a:lstStyle/>
          <a:p>
            <a:pPr marL="0" marR="0" indent="0" algn="ctr">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a:ea typeface="Calibri" panose="020F0502020204030204" pitchFamily="34" charset="0"/>
                <a:cs typeface="Times New Roman"/>
              </a:rPr>
              <a:t>Payment to Receptors of the Alcabala Tax [for the year 1800 in Nuevo Santander]</a:t>
            </a:r>
          </a:p>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a:ea typeface="Calibri" panose="020F0502020204030204" pitchFamily="34" charset="0"/>
                <a:cs typeface="Times New Roman"/>
              </a:rPr>
              <a:t>A total of 732 pesos, 4 </a:t>
            </a:r>
            <a:r>
              <a:rPr lang="en-US" sz="1800" dirty="0" err="1">
                <a:effectLst/>
                <a:latin typeface="Calibri"/>
                <a:ea typeface="Calibri" panose="020F0502020204030204" pitchFamily="34" charset="0"/>
                <a:cs typeface="Times New Roman"/>
              </a:rPr>
              <a:t>reales</a:t>
            </a:r>
            <a:r>
              <a:rPr lang="en-US" sz="1800" dirty="0">
                <a:effectLst/>
                <a:latin typeface="Calibri"/>
                <a:ea typeface="Calibri" panose="020F0502020204030204" pitchFamily="34" charset="0"/>
                <a:cs typeface="Times New Roman"/>
              </a:rPr>
              <a:t> and 9 </a:t>
            </a:r>
            <a:r>
              <a:rPr lang="en-US" sz="1800" dirty="0" err="1">
                <a:effectLst/>
                <a:latin typeface="Calibri"/>
                <a:ea typeface="Calibri" panose="020F0502020204030204" pitchFamily="34" charset="0"/>
                <a:cs typeface="Times New Roman"/>
              </a:rPr>
              <a:t>granos</a:t>
            </a:r>
            <a:r>
              <a:rPr lang="en-US" sz="1800" dirty="0">
                <a:effectLst/>
                <a:latin typeface="Calibri"/>
                <a:ea typeface="Calibri" panose="020F0502020204030204" pitchFamily="34" charset="0"/>
                <a:cs typeface="Times New Roman"/>
              </a:rPr>
              <a:t> paid at 6 percent on a total of 13,211 pesos, 5 </a:t>
            </a:r>
            <a:r>
              <a:rPr lang="en-US" sz="1800" dirty="0" err="1">
                <a:effectLst/>
                <a:latin typeface="Calibri"/>
                <a:ea typeface="Calibri" panose="020F0502020204030204" pitchFamily="34" charset="0"/>
                <a:cs typeface="Times New Roman"/>
              </a:rPr>
              <a:t>reales</a:t>
            </a:r>
            <a:r>
              <a:rPr lang="en-US" sz="1800" dirty="0">
                <a:effectLst/>
                <a:latin typeface="Calibri"/>
                <a:ea typeface="Calibri" panose="020F0502020204030204" pitchFamily="34" charset="0"/>
                <a:cs typeface="Times New Roman"/>
              </a:rPr>
              <a:t>, and 9 </a:t>
            </a:r>
            <a:r>
              <a:rPr lang="en-US" sz="1800" dirty="0" err="1">
                <a:effectLst/>
                <a:latin typeface="Calibri"/>
                <a:ea typeface="Calibri" panose="020F0502020204030204" pitchFamily="34" charset="0"/>
                <a:cs typeface="Times New Roman"/>
              </a:rPr>
              <a:t>granos</a:t>
            </a:r>
            <a:r>
              <a:rPr lang="en-US" sz="1800" dirty="0">
                <a:effectLst/>
                <a:latin typeface="Calibri"/>
                <a:ea typeface="Calibri" panose="020F0502020204030204" pitchFamily="34" charset="0"/>
                <a:cs typeface="Times New Roman"/>
              </a:rPr>
              <a:t> collected in all of the 30 </a:t>
            </a:r>
            <a:r>
              <a:rPr lang="en-US" sz="1800" dirty="0" err="1">
                <a:effectLst/>
                <a:latin typeface="Calibri"/>
                <a:ea typeface="Calibri" panose="020F0502020204030204" pitchFamily="34" charset="0"/>
                <a:cs typeface="Times New Roman"/>
              </a:rPr>
              <a:t>receptorias</a:t>
            </a:r>
            <a:r>
              <a:rPr lang="en-US" sz="1800" dirty="0">
                <a:effectLst/>
                <a:latin typeface="Calibri"/>
                <a:ea typeface="Calibri" panose="020F0502020204030204" pitchFamily="34" charset="0"/>
                <a:cs typeface="Times New Roman"/>
              </a:rPr>
              <a:t> as shown in folios 5 to 8 with the receipts herein from no. 39 to 68, and they are as follows:</a:t>
            </a:r>
          </a:p>
          <a:p>
            <a:pPr marL="0">
              <a:spcBef>
                <a:spcPts val="0"/>
              </a:spcBef>
            </a:pPr>
            <a:r>
              <a:rPr lang="en-US" sz="1800" dirty="0">
                <a:effectLst/>
                <a:latin typeface="Calibri"/>
                <a:ea typeface="Calibri" panose="020F0502020204030204" pitchFamily="34" charset="0"/>
                <a:cs typeface="Times New Roman"/>
              </a:rPr>
              <a:t>Left side is the receipt no. then the town, then the name of the receptor.</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The last two columns contain first the amount of sales tax collected by the agent of the </a:t>
            </a:r>
            <a:r>
              <a:rPr lang="en-US" sz="1800" dirty="0" err="1">
                <a:effectLst/>
                <a:latin typeface="Calibri"/>
                <a:ea typeface="Calibri" panose="020F0502020204030204" pitchFamily="34" charset="0"/>
                <a:cs typeface="Times New Roman"/>
              </a:rPr>
              <a:t>receptoria</a:t>
            </a:r>
            <a:r>
              <a:rPr lang="en-US" sz="1800" dirty="0">
                <a:effectLst/>
                <a:latin typeface="Calibri"/>
                <a:ea typeface="Calibri" panose="020F0502020204030204" pitchFamily="34" charset="0"/>
                <a:cs typeface="Times New Roman"/>
              </a:rPr>
              <a:t>, and it is followed by the 6 percent commission paid to the receptor.</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buFont typeface="+mj-lt"/>
              <a:buAutoNum type="arabicPeriod"/>
            </a:pP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Study the data and identify the </a:t>
            </a:r>
            <a:r>
              <a:rPr lang="en-US" sz="1800" b="1" dirty="0">
                <a:effectLst/>
                <a:latin typeface="Calibri"/>
                <a:ea typeface="Calibri" panose="020F0502020204030204" pitchFamily="34" charset="0"/>
                <a:cs typeface="Times New Roman"/>
              </a:rPr>
              <a:t>villas del </a:t>
            </a:r>
            <a:r>
              <a:rPr lang="en-US" sz="1800" b="1" dirty="0" err="1">
                <a:effectLst/>
                <a:latin typeface="Calibri"/>
                <a:ea typeface="Calibri" panose="020F0502020204030204" pitchFamily="34" charset="0"/>
                <a:cs typeface="Times New Roman"/>
              </a:rPr>
              <a:t>norte</a:t>
            </a:r>
            <a:r>
              <a:rPr lang="en-US" sz="1800" dirty="0">
                <a:effectLst/>
                <a:latin typeface="Calibri"/>
                <a:ea typeface="Calibri" panose="020F0502020204030204" pitchFamily="34" charset="0"/>
                <a:cs typeface="Times New Roman"/>
              </a:rPr>
              <a:t>.</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For this data, Refugio is</a:t>
            </a:r>
            <a:r>
              <a:rPr lang="en-US" sz="1800" dirty="0">
                <a:latin typeface="Calibri"/>
                <a:ea typeface="Calibri" panose="020F0502020204030204" pitchFamily="34" charset="0"/>
                <a:cs typeface="Times New Roman"/>
              </a:rPr>
              <a:t> the original name for the villa of </a:t>
            </a:r>
            <a:r>
              <a:rPr lang="en-US" sz="1800" dirty="0">
                <a:effectLst/>
                <a:latin typeface="Calibri"/>
                <a:ea typeface="Calibri" panose="020F0502020204030204" pitchFamily="34" charset="0"/>
                <a:cs typeface="Times New Roman"/>
              </a:rPr>
              <a:t>Matamoros.</a:t>
            </a:r>
          </a:p>
          <a:p>
            <a:pPr marL="342900" indent="-342900">
              <a:spcBef>
                <a:spcPts val="0"/>
              </a:spcBef>
              <a:buFont typeface="+mj-lt"/>
              <a:buAutoNum type="arabicPeriod"/>
            </a:pPr>
            <a:r>
              <a:rPr lang="en-US" sz="1800" dirty="0">
                <a:effectLst/>
                <a:latin typeface="Calibri"/>
                <a:ea typeface="Calibri" panose="020F0502020204030204" pitchFamily="34" charset="0"/>
                <a:cs typeface="Times New Roman"/>
              </a:rPr>
              <a:t>Which two towns were most active in collection of the (alcabala) sales tax?</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At this time, which town was </a:t>
            </a:r>
            <a:r>
              <a:rPr lang="en-US" sz="1800" b="1" dirty="0">
                <a:effectLst/>
                <a:latin typeface="Calibri"/>
                <a:ea typeface="Calibri" panose="020F0502020204030204" pitchFamily="34" charset="0"/>
                <a:cs typeface="Times New Roman"/>
              </a:rPr>
              <a:t>la </a:t>
            </a:r>
            <a:r>
              <a:rPr lang="en-US" sz="1800" b="1" dirty="0" err="1">
                <a:effectLst/>
                <a:latin typeface="Calibri"/>
                <a:ea typeface="Calibri" panose="020F0502020204030204" pitchFamily="34" charset="0"/>
                <a:cs typeface="Times New Roman"/>
              </a:rPr>
              <a:t>reyna</a:t>
            </a:r>
            <a:r>
              <a:rPr lang="en-US" sz="1800" dirty="0">
                <a:effectLst/>
                <a:latin typeface="Calibri"/>
                <a:ea typeface="Calibri" panose="020F0502020204030204" pitchFamily="34" charset="0"/>
                <a:cs typeface="Times New Roman"/>
              </a:rPr>
              <a:t>?</a:t>
            </a:r>
          </a:p>
          <a:p>
            <a:pPr marL="342900" indent="-342900">
              <a:spcBef>
                <a:spcPts val="0"/>
              </a:spcBef>
              <a:buFont typeface="+mj-lt"/>
              <a:buAutoNum type="arabicPeriod"/>
            </a:pPr>
            <a:r>
              <a:rPr lang="en-US" sz="1800" dirty="0">
                <a:effectLst/>
                <a:latin typeface="Calibri"/>
                <a:ea typeface="Calibri" panose="020F0502020204030204" pitchFamily="34" charset="0"/>
                <a:cs typeface="Times New Roman"/>
              </a:rPr>
              <a:t>If the towns were grouped by districts, how important was the </a:t>
            </a:r>
            <a:r>
              <a:rPr lang="en-US" sz="1800" b="1" dirty="0">
                <a:effectLst/>
                <a:latin typeface="Calibri"/>
                <a:ea typeface="Calibri" panose="020F0502020204030204" pitchFamily="34" charset="0"/>
                <a:cs typeface="Times New Roman"/>
              </a:rPr>
              <a:t>villas del </a:t>
            </a:r>
            <a:r>
              <a:rPr lang="en-US" sz="1800" b="1" dirty="0" err="1">
                <a:effectLst/>
                <a:latin typeface="Calibri"/>
                <a:ea typeface="Calibri" panose="020F0502020204030204" pitchFamily="34" charset="0"/>
                <a:cs typeface="Times New Roman"/>
              </a:rPr>
              <a:t>norte</a:t>
            </a:r>
            <a:r>
              <a:rPr lang="en-US" sz="1800" dirty="0">
                <a:effectLst/>
                <a:latin typeface="Calibri"/>
                <a:ea typeface="Calibri" panose="020F0502020204030204" pitchFamily="34" charset="0"/>
                <a:cs typeface="Times New Roman"/>
              </a:rPr>
              <a:t>?</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What additional information would we need to make</a:t>
            </a:r>
            <a:r>
              <a:rPr lang="en-US" sz="1800" dirty="0">
                <a:latin typeface="Calibri"/>
                <a:ea typeface="Calibri" panose="020F0502020204030204" pitchFamily="34" charset="0"/>
                <a:cs typeface="Times New Roman"/>
              </a:rPr>
              <a:t> such</a:t>
            </a:r>
            <a:r>
              <a:rPr lang="en-US" sz="1800" dirty="0">
                <a:effectLst/>
                <a:latin typeface="Calibri"/>
                <a:ea typeface="Calibri" panose="020F0502020204030204" pitchFamily="34" charset="0"/>
                <a:cs typeface="Times New Roman"/>
              </a:rPr>
              <a:t> comparison?</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800" dirty="0">
                <a:effectLst/>
                <a:latin typeface="Calibri"/>
                <a:ea typeface="Calibri" panose="020F0502020204030204" pitchFamily="34" charset="0"/>
                <a:cs typeface="Times New Roman"/>
              </a:rPr>
              <a:t>Also, </a:t>
            </a:r>
            <a:r>
              <a:rPr lang="en-US" sz="1800" dirty="0">
                <a:latin typeface="Calibri"/>
                <a:ea typeface="Calibri" panose="020F0502020204030204" pitchFamily="34" charset="0"/>
                <a:cs typeface="Times New Roman"/>
              </a:rPr>
              <a:t>at </a:t>
            </a:r>
            <a:r>
              <a:rPr lang="en-US" sz="1800" dirty="0">
                <a:effectLst/>
                <a:latin typeface="Calibri"/>
                <a:ea typeface="Calibri" panose="020F0502020204030204" pitchFamily="34" charset="0"/>
                <a:cs typeface="Times New Roman"/>
              </a:rPr>
              <a:t>the bottom of the </a:t>
            </a:r>
            <a:r>
              <a:rPr lang="en-US" sz="1800" dirty="0">
                <a:latin typeface="Calibri"/>
                <a:ea typeface="Calibri" panose="020F0502020204030204" pitchFamily="34" charset="0"/>
                <a:cs typeface="Times New Roman"/>
              </a:rPr>
              <a:t>page, there</a:t>
            </a:r>
            <a:r>
              <a:rPr lang="en-US" sz="1800" dirty="0">
                <a:effectLst/>
                <a:latin typeface="Calibri"/>
                <a:ea typeface="Calibri" panose="020F0502020204030204" pitchFamily="34" charset="0"/>
                <a:cs typeface="Times New Roman"/>
              </a:rPr>
              <a:t> is one more entry.</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It states: Idem la de [Soto} la Marina.</a:t>
            </a:r>
            <a:r>
              <a:rPr lang="en-US" sz="1800" dirty="0">
                <a:latin typeface="Calibri"/>
                <a:ea typeface="Calibri" panose="020F0502020204030204" pitchFamily="34" charset="0"/>
                <a:cs typeface="Times New Roman"/>
              </a:rPr>
              <a:t> </a:t>
            </a:r>
            <a:r>
              <a:rPr lang="en-US" sz="1800" dirty="0">
                <a:effectLst/>
                <a:latin typeface="Calibri"/>
                <a:ea typeface="Calibri" panose="020F0502020204030204" pitchFamily="34" charset="0"/>
                <a:cs typeface="Times New Roman"/>
              </a:rPr>
              <a:t> 100 pesos paid </a:t>
            </a:r>
            <a:r>
              <a:rPr lang="en-US" sz="1800" dirty="0">
                <a:latin typeface="Calibri"/>
                <a:ea typeface="Calibri" panose="020F0502020204030204" pitchFamily="34" charset="0"/>
                <a:cs typeface="Times New Roman"/>
              </a:rPr>
              <a:t>to Don</a:t>
            </a:r>
            <a:r>
              <a:rPr lang="en-US" sz="1800" dirty="0">
                <a:effectLst/>
                <a:latin typeface="Calibri"/>
                <a:ea typeface="Calibri" panose="020F0502020204030204" pitchFamily="34" charset="0"/>
                <a:cs typeface="Times New Roman"/>
              </a:rPr>
              <a:t> Juan Bautista Cisneros, Receptor of Soto la Marina, the </a:t>
            </a:r>
            <a:r>
              <a:rPr lang="en-US" sz="1800" dirty="0" err="1">
                <a:effectLst/>
                <a:latin typeface="Calibri"/>
                <a:ea typeface="Calibri" panose="020F0502020204030204" pitchFamily="34" charset="0"/>
                <a:cs typeface="Times New Roman"/>
              </a:rPr>
              <a:t>sueldo</a:t>
            </a:r>
            <a:r>
              <a:rPr lang="en-US" sz="1800" dirty="0">
                <a:effectLst/>
                <a:latin typeface="Calibri"/>
                <a:ea typeface="Calibri" panose="020F0502020204030204" pitchFamily="34" charset="0"/>
                <a:cs typeface="Times New Roman"/>
              </a:rPr>
              <a:t> fixed under the Plan de Union of July 8, 1800 on the 588 pesos, 6 </a:t>
            </a:r>
            <a:r>
              <a:rPr lang="en-US" sz="1800" dirty="0" err="1">
                <a:effectLst/>
                <a:latin typeface="Calibri"/>
                <a:ea typeface="Calibri" panose="020F0502020204030204" pitchFamily="34" charset="0"/>
                <a:cs typeface="Times New Roman"/>
              </a:rPr>
              <a:t>reales</a:t>
            </a:r>
            <a:r>
              <a:rPr lang="en-US" sz="1800" dirty="0">
                <a:effectLst/>
                <a:latin typeface="Calibri"/>
                <a:ea typeface="Calibri" panose="020F0502020204030204" pitchFamily="34" charset="0"/>
                <a:cs typeface="Times New Roman"/>
              </a:rPr>
              <a:t>, and 8 </a:t>
            </a:r>
            <a:r>
              <a:rPr lang="en-US" sz="1800" dirty="0" err="1">
                <a:effectLst/>
                <a:latin typeface="Calibri"/>
                <a:ea typeface="Calibri" panose="020F0502020204030204" pitchFamily="34" charset="0"/>
                <a:cs typeface="Times New Roman"/>
              </a:rPr>
              <a:t>granos</a:t>
            </a:r>
            <a:r>
              <a:rPr lang="en-US" sz="1800" dirty="0">
                <a:effectLst/>
                <a:latin typeface="Calibri"/>
                <a:ea typeface="Calibri" panose="020F0502020204030204" pitchFamily="34" charset="0"/>
                <a:cs typeface="Times New Roman"/>
              </a:rPr>
              <a:t> that were collected in the entire year in this account being receipt no. 69.</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800" dirty="0">
                <a:effectLst/>
                <a:latin typeface="Calibri"/>
                <a:ea typeface="Calibri" panose="020F0502020204030204" pitchFamily="34" charset="0"/>
                <a:cs typeface="Times New Roman"/>
              </a:rPr>
              <a:t>Finally, </a:t>
            </a:r>
            <a:r>
              <a:rPr lang="en-US" sz="1800" dirty="0">
                <a:latin typeface="Calibri"/>
                <a:ea typeface="Calibri" panose="020F0502020204030204" pitchFamily="34" charset="0"/>
                <a:cs typeface="Times New Roman"/>
              </a:rPr>
              <a:t>note the two</a:t>
            </a:r>
            <a:r>
              <a:rPr lang="en-US" sz="1800" dirty="0">
                <a:effectLst/>
                <a:latin typeface="Calibri"/>
                <a:ea typeface="Calibri" panose="020F0502020204030204" pitchFamily="34" charset="0"/>
                <a:cs typeface="Times New Roman"/>
              </a:rPr>
              <a:t> signatures on this document.</a:t>
            </a:r>
            <a:r>
              <a:rPr lang="en-US" sz="1800" dirty="0">
                <a:latin typeface="Calibri"/>
                <a:ea typeface="Calibri" panose="020F0502020204030204" pitchFamily="34" charset="0"/>
                <a:cs typeface="Times New Roman"/>
              </a:rPr>
              <a:t> </a:t>
            </a:r>
            <a:endParaRPr lang="en-US" sz="1800" dirty="0">
              <a:effectLst/>
              <a:latin typeface="Calibri"/>
              <a:ea typeface="Calibri" panose="020F0502020204030204" pitchFamily="34" charset="0"/>
              <a:cs typeface="Times New Roman"/>
            </a:endParaRP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4405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2800">
                <a:effectLst>
                  <a:outerShdw blurRad="38100" dist="38100" dir="2700000" algn="tl">
                    <a:srgbClr val="000000">
                      <a:alpha val="43137"/>
                    </a:srgbClr>
                  </a:outerShdw>
                </a:effectLst>
              </a:rPr>
              <a:t> Implantation of Hispanic society and economy on the northern frontier of New Spain</a:t>
            </a:r>
          </a:p>
          <a:p>
            <a:r>
              <a:rPr lang="en-US" sz="2800">
                <a:effectLst>
                  <a:outerShdw blurRad="38100" dist="38100" dir="2700000" algn="tl">
                    <a:srgbClr val="000000">
                      <a:alpha val="43137"/>
                    </a:srgbClr>
                  </a:outerShdw>
                </a:effectLst>
              </a:rPr>
              <a:t> Growth of a regional economy based largely on ranching, trade and commerce in products of the country</a:t>
            </a:r>
          </a:p>
          <a:p>
            <a:r>
              <a:rPr lang="en-US" sz="2800">
                <a:effectLst>
                  <a:outerShdw blurRad="38100" dist="38100" dir="2700000" algn="tl">
                    <a:srgbClr val="000000">
                      <a:alpha val="43137"/>
                    </a:srgbClr>
                  </a:outerShdw>
                </a:effectLst>
              </a:rPr>
              <a:t> Rapid growth of diverse peoples</a:t>
            </a:r>
          </a:p>
          <a:p>
            <a:endParaRPr lang="en-US">
              <a:effectLst>
                <a:outerShdw blurRad="38100" dist="38100" dir="2700000" algn="tl">
                  <a:srgbClr val="000000">
                    <a:alpha val="43137"/>
                  </a:srgbClr>
                </a:outerShdw>
              </a:effectLst>
            </a:endParaRPr>
          </a:p>
          <a:p>
            <a:endParaRPr lang="en-US" sz="2800">
              <a:effectLst>
                <a:outerShdw blurRad="38100" dist="38100" dir="2700000" algn="tl">
                  <a:srgbClr val="000000">
                    <a:alpha val="43137"/>
                  </a:srgbClr>
                </a:outerShdw>
              </a:effectLst>
            </a:endParaRPr>
          </a:p>
          <a:p>
            <a:pPr marL="411480" lvl="1" indent="0">
              <a:buNone/>
            </a:pPr>
            <a:endParaRPr lang="en-US" sz="2400">
              <a:effectLst>
                <a:outerShdw blurRad="38100" dist="38100" dir="2700000" algn="tl">
                  <a:srgbClr val="000000">
                    <a:alpha val="43137"/>
                  </a:srgbClr>
                </a:outerShdw>
              </a:effectLst>
            </a:endParaRPr>
          </a:p>
          <a:p>
            <a:pPr lvl="1"/>
            <a:endParaRPr lang="en-US" sz="240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a:effectLst>
                  <a:outerShdw blurRad="38100" dist="38100" dir="2700000" algn="tl">
                    <a:srgbClr val="000000">
                      <a:alpha val="43137"/>
                    </a:srgbClr>
                  </a:outerShdw>
                </a:effectLst>
                <a:latin typeface="Lucida Calligraphy"/>
              </a:rPr>
              <a:t>Significance</a:t>
            </a:r>
            <a:endParaRPr lang="en-US">
              <a:latin typeface="Lucida Calligraphy"/>
            </a:endParaRPr>
          </a:p>
        </p:txBody>
      </p:sp>
    </p:spTree>
    <p:extLst>
      <p:ext uri="{BB962C8B-B14F-4D97-AF65-F5344CB8AC3E}">
        <p14:creationId xmlns:p14="http://schemas.microsoft.com/office/powerpoint/2010/main" val="21019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D2E27-C3DB-4389-9B5C-8E17D2A10EE1}"/>
              </a:ext>
            </a:extLst>
          </p:cNvPr>
          <p:cNvPicPr>
            <a:picLocks noChangeAspect="1"/>
          </p:cNvPicPr>
          <p:nvPr/>
        </p:nvPicPr>
        <p:blipFill>
          <a:blip r:embed="rId2"/>
          <a:stretch>
            <a:fillRect/>
          </a:stretch>
        </p:blipFill>
        <p:spPr>
          <a:xfrm>
            <a:off x="1364316" y="39096"/>
            <a:ext cx="6078415" cy="6853753"/>
          </a:xfrm>
          <a:prstGeom prst="rect">
            <a:avLst/>
          </a:prstGeom>
          <a:noFill/>
        </p:spPr>
      </p:pic>
    </p:spTree>
    <p:extLst>
      <p:ext uri="{BB962C8B-B14F-4D97-AF65-F5344CB8AC3E}">
        <p14:creationId xmlns:p14="http://schemas.microsoft.com/office/powerpoint/2010/main" val="115991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a:effectLst>
                  <a:outerShdw blurRad="38100" dist="38100" dir="2700000" algn="tl">
                    <a:srgbClr val="000000">
                      <a:alpha val="43137"/>
                    </a:srgbClr>
                  </a:outerShdw>
                </a:effectLst>
              </a:rPr>
              <a:t> Imperial</a:t>
            </a:r>
          </a:p>
          <a:p>
            <a:endParaRPr lang="en-US" sz="3600">
              <a:effectLst>
                <a:outerShdw blurRad="38100" dist="38100" dir="2700000" algn="tl">
                  <a:srgbClr val="000000">
                    <a:alpha val="43137"/>
                  </a:srgbClr>
                </a:outerShdw>
              </a:effectLst>
            </a:endParaRPr>
          </a:p>
          <a:p>
            <a:r>
              <a:rPr lang="en-US" sz="3600">
                <a:effectLst>
                  <a:outerShdw blurRad="38100" dist="38100" dir="2700000" algn="tl">
                    <a:srgbClr val="000000">
                      <a:alpha val="43137"/>
                    </a:srgbClr>
                  </a:outerShdw>
                </a:effectLst>
              </a:rPr>
              <a:t> Religious </a:t>
            </a:r>
          </a:p>
          <a:p>
            <a:endParaRPr lang="en-US" sz="3600">
              <a:effectLst>
                <a:outerShdw blurRad="38100" dist="38100" dir="2700000" algn="tl">
                  <a:srgbClr val="000000">
                    <a:alpha val="43137"/>
                  </a:srgbClr>
                </a:outerShdw>
              </a:effectLst>
            </a:endParaRPr>
          </a:p>
          <a:p>
            <a:r>
              <a:rPr lang="en-US" sz="3600">
                <a:effectLst>
                  <a:outerShdw blurRad="38100" dist="38100" dir="2700000" algn="tl">
                    <a:srgbClr val="000000">
                      <a:alpha val="43137"/>
                    </a:srgbClr>
                  </a:outerShdw>
                </a:effectLst>
              </a:rPr>
              <a:t> </a:t>
            </a:r>
            <a:r>
              <a:rPr lang="en-US" sz="3600" err="1">
                <a:effectLst>
                  <a:outerShdw blurRad="38100" dist="38100" dir="2700000" algn="tl">
                    <a:srgbClr val="000000">
                      <a:alpha val="43137"/>
                    </a:srgbClr>
                  </a:outerShdw>
                </a:effectLst>
              </a:rPr>
              <a:t>Pobladores</a:t>
            </a:r>
            <a:r>
              <a:rPr lang="en-US" sz="3600">
                <a:effectLst>
                  <a:outerShdw blurRad="38100" dist="38100" dir="2700000" algn="tl">
                    <a:srgbClr val="000000">
                      <a:alpha val="43137"/>
                    </a:srgbClr>
                  </a:outerShdw>
                </a:effectLst>
              </a:rPr>
              <a:t>/</a:t>
            </a:r>
            <a:r>
              <a:rPr lang="en-US" sz="3600" err="1">
                <a:effectLst>
                  <a:outerShdw blurRad="38100" dist="38100" dir="2700000" algn="tl">
                    <a:srgbClr val="000000">
                      <a:alpha val="43137"/>
                    </a:srgbClr>
                  </a:outerShdw>
                </a:effectLst>
              </a:rPr>
              <a:t>Vecinos</a:t>
            </a:r>
            <a:endParaRPr lang="en-US" sz="3600">
              <a:effectLst>
                <a:outerShdw blurRad="38100" dist="38100" dir="2700000" algn="tl">
                  <a:srgbClr val="000000">
                    <a:alpha val="43137"/>
                  </a:srgbClr>
                </a:outerShdw>
              </a:effectLst>
            </a:endParaRPr>
          </a:p>
          <a:p>
            <a:endParaRPr lang="en-US" sz="360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pPr algn="l"/>
            <a:r>
              <a:rPr lang="en-US" sz="3200" dirty="0">
                <a:effectLst>
                  <a:outerShdw blurRad="38100" dist="38100" dir="2700000" algn="tl">
                    <a:srgbClr val="000000">
                      <a:alpha val="43137"/>
                    </a:srgbClr>
                  </a:outerShdw>
                </a:effectLst>
                <a:latin typeface="Lucida Calligraphy"/>
              </a:rPr>
              <a:t>B.</a:t>
            </a:r>
            <a:r>
              <a:rPr lang="en-US" dirty="0">
                <a:effectLst>
                  <a:outerShdw blurRad="38100" dist="38100" dir="2700000" algn="tl">
                    <a:srgbClr val="000000">
                      <a:alpha val="43137"/>
                    </a:srgbClr>
                  </a:outerShdw>
                </a:effectLst>
                <a:latin typeface="Lucida Calligraphy"/>
              </a:rPr>
              <a:t> </a:t>
            </a:r>
            <a:r>
              <a:rPr lang="en-US" sz="3200" dirty="0">
                <a:effectLst>
                  <a:outerShdw blurRad="38100" dist="38100" dir="2700000" algn="tl">
                    <a:srgbClr val="000000">
                      <a:alpha val="43137"/>
                    </a:srgbClr>
                  </a:outerShdw>
                </a:effectLst>
                <a:latin typeface="Lucida Calligraphy"/>
              </a:rPr>
              <a:t>Motives for Colonization of La Colonia del Nuevo Santander</a:t>
            </a:r>
          </a:p>
        </p:txBody>
      </p:sp>
    </p:spTree>
    <p:extLst>
      <p:ext uri="{BB962C8B-B14F-4D97-AF65-F5344CB8AC3E}">
        <p14:creationId xmlns:p14="http://schemas.microsoft.com/office/powerpoint/2010/main" val="36052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000">
                <a:effectLst>
                  <a:outerShdw blurRad="38100" dist="38100" dir="2700000" algn="tl">
                    <a:srgbClr val="000000">
                      <a:alpha val="43137"/>
                    </a:srgbClr>
                  </a:outerShdw>
                </a:effectLst>
              </a:rPr>
              <a:t> Town Settlements/las villas</a:t>
            </a:r>
          </a:p>
          <a:p>
            <a:r>
              <a:rPr lang="en-US" sz="3000">
                <a:effectLst>
                  <a:outerShdw blurRad="38100" dist="38100" dir="2700000" algn="tl">
                    <a:srgbClr val="000000">
                      <a:alpha val="43137"/>
                    </a:srgbClr>
                  </a:outerShdw>
                </a:effectLst>
              </a:rPr>
              <a:t>Cabildo</a:t>
            </a:r>
          </a:p>
          <a:p>
            <a:r>
              <a:rPr lang="en-US" sz="3000">
                <a:effectLst>
                  <a:outerShdw blurRad="38100" dist="38100" dir="2700000" algn="tl">
                    <a:srgbClr val="000000">
                      <a:alpha val="43137"/>
                    </a:srgbClr>
                  </a:outerShdw>
                </a:effectLst>
              </a:rPr>
              <a:t>Mission</a:t>
            </a:r>
          </a:p>
          <a:p>
            <a:r>
              <a:rPr lang="en-US" sz="3000">
                <a:effectLst>
                  <a:outerShdw blurRad="38100" dist="38100" dir="2700000" algn="tl">
                    <a:srgbClr val="000000">
                      <a:alpha val="43137"/>
                    </a:srgbClr>
                  </a:outerShdw>
                </a:effectLst>
              </a:rPr>
              <a:t>Presidio</a:t>
            </a:r>
          </a:p>
          <a:p>
            <a:r>
              <a:rPr lang="en-US" sz="3000">
                <a:effectLst>
                  <a:outerShdw blurRad="38100" dist="38100" dir="2700000" algn="tl">
                    <a:srgbClr val="000000">
                      <a:alpha val="43137"/>
                    </a:srgbClr>
                  </a:outerShdw>
                </a:effectLst>
              </a:rPr>
              <a:t> Ranchos &amp; Haciendas</a:t>
            </a:r>
          </a:p>
          <a:p>
            <a:r>
              <a:rPr lang="en-US" sz="3000">
                <a:effectLst>
                  <a:outerShdw blurRad="38100" dist="38100" dir="2700000" algn="tl">
                    <a:srgbClr val="000000">
                      <a:alpha val="43137"/>
                    </a:srgbClr>
                  </a:outerShdw>
                </a:effectLst>
              </a:rPr>
              <a:t> Mines</a:t>
            </a:r>
          </a:p>
          <a:p>
            <a:pPr marL="0" indent="0">
              <a:buNone/>
            </a:pPr>
            <a:endParaRPr lang="en-US" sz="3000">
              <a:effectLst>
                <a:outerShdw blurRad="38100" dist="38100" dir="2700000" algn="tl">
                  <a:srgbClr val="000000">
                    <a:alpha val="43137"/>
                  </a:srgbClr>
                </a:outerShdw>
              </a:effectLst>
            </a:endParaRPr>
          </a:p>
          <a:p>
            <a:endParaRPr lang="en-US" sz="2800">
              <a:effectLst>
                <a:outerShdw blurRad="38100" dist="38100" dir="2700000" algn="tl">
                  <a:srgbClr val="000000">
                    <a:alpha val="43137"/>
                  </a:srgbClr>
                </a:outerShdw>
              </a:effectLst>
            </a:endParaRPr>
          </a:p>
          <a:p>
            <a:endParaRPr lang="en-US" sz="2800">
              <a:effectLst>
                <a:outerShdw blurRad="38100" dist="38100" dir="2700000" algn="tl">
                  <a:srgbClr val="000000">
                    <a:alpha val="43137"/>
                  </a:srgbClr>
                </a:outerShdw>
              </a:effectLst>
            </a:endParaRPr>
          </a:p>
        </p:txBody>
      </p:sp>
      <p:sp>
        <p:nvSpPr>
          <p:cNvPr id="3" name="Title 2"/>
          <p:cNvSpPr>
            <a:spLocks noGrp="1"/>
          </p:cNvSpPr>
          <p:nvPr>
            <p:ph type="title"/>
          </p:nvPr>
        </p:nvSpPr>
        <p:spPr>
          <a:xfrm>
            <a:off x="1180860" y="300525"/>
            <a:ext cx="7744539" cy="1054250"/>
          </a:xfrm>
        </p:spPr>
        <p:txBody>
          <a:bodyPr/>
          <a:lstStyle/>
          <a:p>
            <a:pPr algn="l"/>
            <a:r>
              <a:rPr lang="en-US" sz="3600" b="1" dirty="0">
                <a:effectLst>
                  <a:outerShdw blurRad="38100" dist="38100" dir="2700000" algn="tl">
                    <a:srgbClr val="000000">
                      <a:alpha val="43137"/>
                    </a:srgbClr>
                  </a:outerShdw>
                </a:effectLst>
                <a:latin typeface="Lucida Calligraphy"/>
              </a:rPr>
              <a:t>C. </a:t>
            </a:r>
            <a:r>
              <a:rPr lang="en-US" sz="3600" dirty="0">
                <a:effectLst>
                  <a:outerShdw blurRad="38100" dist="38100" dir="2700000" algn="tl">
                    <a:srgbClr val="000000">
                      <a:alpha val="43137"/>
                    </a:srgbClr>
                  </a:outerShdw>
                </a:effectLst>
                <a:latin typeface="Lucida Calligraphy"/>
              </a:rPr>
              <a:t>The Initial Enterprise: </a:t>
            </a:r>
            <a:br>
              <a:rPr lang="en-US" sz="3600" dirty="0">
                <a:effectLst>
                  <a:outerShdw blurRad="38100" dist="38100" dir="2700000" algn="tl">
                    <a:srgbClr val="000000">
                      <a:alpha val="43137"/>
                    </a:srgbClr>
                  </a:outerShdw>
                </a:effectLst>
                <a:latin typeface="Lucida Calligraphy"/>
              </a:rPr>
            </a:br>
            <a:r>
              <a:rPr lang="en-US" sz="3600" dirty="0">
                <a:effectLst>
                  <a:outerShdw blurRad="38100" dist="38100" dir="2700000" algn="tl">
                    <a:srgbClr val="000000">
                      <a:alpha val="43137"/>
                    </a:srgbClr>
                  </a:outerShdw>
                </a:effectLst>
                <a:latin typeface="Lucida Calligraphy"/>
              </a:rPr>
              <a:t>The </a:t>
            </a:r>
            <a:r>
              <a:rPr lang="en-US" sz="3600" dirty="0" err="1">
                <a:effectLst>
                  <a:outerShdw blurRad="38100" dist="38100" dir="2700000" algn="tl">
                    <a:srgbClr val="000000">
                      <a:alpha val="43137"/>
                    </a:srgbClr>
                  </a:outerShdw>
                </a:effectLst>
                <a:latin typeface="Lucida Calligraphy"/>
              </a:rPr>
              <a:t>Escandón</a:t>
            </a:r>
            <a:r>
              <a:rPr lang="en-US" sz="3600" dirty="0">
                <a:effectLst>
                  <a:outerShdw blurRad="38100" dist="38100" dir="2700000" algn="tl">
                    <a:srgbClr val="000000">
                      <a:alpha val="43137"/>
                    </a:srgbClr>
                  </a:outerShdw>
                </a:effectLst>
                <a:latin typeface="Lucida Calligraphy"/>
              </a:rPr>
              <a:t> Era, 1747-1766:  Initial Foundations</a:t>
            </a:r>
          </a:p>
        </p:txBody>
      </p:sp>
    </p:spTree>
    <p:extLst>
      <p:ext uri="{BB962C8B-B14F-4D97-AF65-F5344CB8AC3E}">
        <p14:creationId xmlns:p14="http://schemas.microsoft.com/office/powerpoint/2010/main" val="6189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8FB25-AB81-364F-A3CA-52151AFC3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8281" y="-1023811"/>
            <a:ext cx="6961909" cy="9009529"/>
          </a:xfrm>
          <a:prstGeom prst="rect">
            <a:avLst/>
          </a:prstGeom>
        </p:spPr>
      </p:pic>
    </p:spTree>
    <p:extLst>
      <p:ext uri="{BB962C8B-B14F-4D97-AF65-F5344CB8AC3E}">
        <p14:creationId xmlns:p14="http://schemas.microsoft.com/office/powerpoint/2010/main" val="29707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computer&#10;&#10;Description automatically generated">
            <a:extLst>
              <a:ext uri="{FF2B5EF4-FFF2-40B4-BE49-F238E27FC236}">
                <a16:creationId xmlns:a16="http://schemas.microsoft.com/office/drawing/2014/main" id="{77B38A2D-228E-AF49-9D32-9DDA1599BB0C}"/>
              </a:ext>
            </a:extLst>
          </p:cNvPr>
          <p:cNvPicPr>
            <a:picLocks noChangeAspect="1"/>
          </p:cNvPicPr>
          <p:nvPr/>
        </p:nvPicPr>
        <p:blipFill rotWithShape="1">
          <a:blip r:embed="rId2">
            <a:extLst>
              <a:ext uri="{28A0092B-C50C-407E-A947-70E740481C1C}">
                <a14:useLocalDpi xmlns:a14="http://schemas.microsoft.com/office/drawing/2010/main" val="0"/>
              </a:ext>
            </a:extLst>
          </a:blip>
          <a:srcRect l="40968" t="14001" r="26600" b="13999"/>
          <a:stretch/>
        </p:blipFill>
        <p:spPr>
          <a:xfrm rot="16200000">
            <a:off x="1284447" y="-1284445"/>
            <a:ext cx="6629400" cy="9198291"/>
          </a:xfrm>
          <a:prstGeom prst="rect">
            <a:avLst/>
          </a:prstGeom>
        </p:spPr>
      </p:pic>
    </p:spTree>
    <p:extLst>
      <p:ext uri="{BB962C8B-B14F-4D97-AF65-F5344CB8AC3E}">
        <p14:creationId xmlns:p14="http://schemas.microsoft.com/office/powerpoint/2010/main" val="281084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r>
              <a:rPr lang="en-US" sz="3200">
                <a:effectLst>
                  <a:outerShdw blurRad="38100" dist="38100" dir="2700000" algn="tl">
                    <a:srgbClr val="000000">
                      <a:alpha val="43137"/>
                    </a:srgbClr>
                  </a:outerShdw>
                </a:effectLst>
              </a:rPr>
              <a:t> </a:t>
            </a:r>
            <a:r>
              <a:rPr lang="en-US" sz="3200" err="1">
                <a:effectLst>
                  <a:outerShdw blurRad="38100" dist="38100" dir="2700000" algn="tl">
                    <a:srgbClr val="000000">
                      <a:alpha val="43137"/>
                    </a:srgbClr>
                  </a:outerShdw>
                </a:effectLst>
              </a:rPr>
              <a:t>Españoles</a:t>
            </a:r>
            <a:endParaRPr lang="en-US" sz="3200">
              <a:effectLst>
                <a:outerShdw blurRad="38100" dist="38100" dir="2700000" algn="tl">
                  <a:srgbClr val="000000">
                    <a:alpha val="43137"/>
                  </a:srgbClr>
                </a:outerShdw>
              </a:effectLst>
            </a:endParaRPr>
          </a:p>
          <a:p>
            <a:r>
              <a:rPr lang="en-US" sz="3200">
                <a:effectLst>
                  <a:outerShdw blurRad="38100" dist="38100" dir="2700000" algn="tl">
                    <a:srgbClr val="000000">
                      <a:alpha val="43137"/>
                    </a:srgbClr>
                  </a:outerShdw>
                </a:effectLst>
              </a:rPr>
              <a:t> Mixed race/mestizos and others</a:t>
            </a:r>
          </a:p>
          <a:p>
            <a:r>
              <a:rPr lang="en-US" sz="3200">
                <a:effectLst>
                  <a:outerShdw blurRad="38100" dist="38100" dir="2700000" algn="tl">
                    <a:srgbClr val="000000">
                      <a:alpha val="43137"/>
                    </a:srgbClr>
                  </a:outerShdw>
                </a:effectLst>
              </a:rPr>
              <a:t> Coahuiltecos/Native Americans</a:t>
            </a:r>
          </a:p>
          <a:p>
            <a:r>
              <a:rPr lang="en-US" sz="3200">
                <a:effectLst>
                  <a:outerShdw blurRad="38100" dist="38100" dir="2700000" algn="tl">
                    <a:srgbClr val="000000">
                      <a:alpha val="43137"/>
                    </a:srgbClr>
                  </a:outerShdw>
                </a:effectLst>
              </a:rPr>
              <a:t> Significance</a:t>
            </a:r>
          </a:p>
          <a:p>
            <a:endParaRPr lang="en-US" sz="3200">
              <a:effectLst>
                <a:outerShdw blurRad="38100" dist="38100" dir="2700000" algn="tl">
                  <a:srgbClr val="000000">
                    <a:alpha val="43137"/>
                  </a:srgbClr>
                </a:outerShdw>
              </a:effectLst>
            </a:endParaRPr>
          </a:p>
          <a:p>
            <a:pPr marL="0" indent="0">
              <a:buNone/>
            </a:pPr>
            <a:endParaRPr lang="en-US" sz="3200">
              <a:effectLst>
                <a:outerShdw blurRad="38100" dist="38100" dir="2700000" algn="tl">
                  <a:srgbClr val="000000">
                    <a:alpha val="43137"/>
                  </a:srgbClr>
                </a:outerShdw>
              </a:effectLst>
            </a:endParaRPr>
          </a:p>
        </p:txBody>
      </p:sp>
      <p:sp>
        <p:nvSpPr>
          <p:cNvPr id="3" name="Title 2"/>
          <p:cNvSpPr>
            <a:spLocks noGrp="1"/>
          </p:cNvSpPr>
          <p:nvPr>
            <p:ph type="title"/>
          </p:nvPr>
        </p:nvSpPr>
        <p:spPr>
          <a:xfrm>
            <a:off x="609600" y="533400"/>
            <a:ext cx="8001000" cy="914400"/>
          </a:xfrm>
        </p:spPr>
        <p:txBody>
          <a:bodyPr/>
          <a:lstStyle/>
          <a:p>
            <a:pPr algn="l"/>
            <a:r>
              <a:rPr lang="en-US" sz="4400">
                <a:effectLst>
                  <a:outerShdw blurRad="38100" dist="38100" dir="2700000" algn="tl">
                    <a:srgbClr val="000000">
                      <a:alpha val="43137"/>
                    </a:srgbClr>
                  </a:outerShdw>
                </a:effectLst>
                <a:latin typeface="Lucida Calligraphy"/>
              </a:rPr>
              <a:t>D. Diverse Society</a:t>
            </a:r>
          </a:p>
        </p:txBody>
      </p:sp>
    </p:spTree>
    <p:extLst>
      <p:ext uri="{BB962C8B-B14F-4D97-AF65-F5344CB8AC3E}">
        <p14:creationId xmlns:p14="http://schemas.microsoft.com/office/powerpoint/2010/main" val="34634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D47C9F21-7D92-43D9-80A9-2EAF44142092}"/>
              </a:ext>
            </a:extLst>
          </p:cNvPr>
          <p:cNvPicPr>
            <a:picLocks noChangeAspect="1"/>
          </p:cNvPicPr>
          <p:nvPr/>
        </p:nvPicPr>
        <p:blipFill>
          <a:blip r:embed="rId2"/>
          <a:stretch>
            <a:fillRect/>
          </a:stretch>
        </p:blipFill>
        <p:spPr>
          <a:xfrm>
            <a:off x="2016370" y="51079"/>
            <a:ext cx="4994030" cy="6662056"/>
          </a:xfrm>
          <a:prstGeom prst="rect">
            <a:avLst/>
          </a:prstGeom>
        </p:spPr>
      </p:pic>
    </p:spTree>
    <p:extLst>
      <p:ext uri="{BB962C8B-B14F-4D97-AF65-F5344CB8AC3E}">
        <p14:creationId xmlns:p14="http://schemas.microsoft.com/office/powerpoint/2010/main" val="10422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836</Words>
  <Application>Microsoft Office PowerPoint</Application>
  <PresentationFormat>On-screen Show (4:3)</PresentationFormat>
  <Paragraphs>89</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Hardcover</vt:lpstr>
      <vt:lpstr>Making a Living in Nuevo Santander:  Rancheros &amp; Vecinos</vt:lpstr>
      <vt:lpstr>A. Brief Colonial Context:  Hacer América</vt:lpstr>
      <vt:lpstr>PowerPoint Presentation</vt:lpstr>
      <vt:lpstr>B. Motives for Colonization of La Colonia del Nuevo Santander</vt:lpstr>
      <vt:lpstr>C. The Initial Enterprise:  The Escandón Era, 1747-1766:  Initial Foundations</vt:lpstr>
      <vt:lpstr>PowerPoint Presentation</vt:lpstr>
      <vt:lpstr>PowerPoint Presentation</vt:lpstr>
      <vt:lpstr>D. Diverse Society</vt:lpstr>
      <vt:lpstr>PowerPoint Presentation</vt:lpstr>
      <vt:lpstr>PowerPoint Presentation</vt:lpstr>
      <vt:lpstr>PowerPoint Presentation</vt:lpstr>
      <vt:lpstr>PowerPoint Presentation</vt:lpstr>
      <vt:lpstr>PowerPoint Presentation</vt:lpstr>
      <vt:lpstr>E. Post-Escandón, 1766-1824</vt:lpstr>
      <vt:lpstr>F. Obtaining Spanish Land Grants</vt:lpstr>
      <vt:lpstr>PowerPoint Presentation</vt:lpstr>
      <vt:lpstr>PowerPoint Presentation</vt:lpstr>
      <vt:lpstr>PowerPoint Presentation</vt:lpstr>
      <vt:lpstr>G. Ancillary Workers</vt:lpstr>
      <vt:lpstr>H. Taxes and Other Institutions</vt:lpstr>
      <vt:lpstr>PowerPoint Presentation</vt:lpstr>
      <vt:lpstr>PowerPoint Presentation</vt:lpstr>
      <vt:lpstr>PowerPoint Presentation</vt:lpstr>
      <vt:lpstr>PowerPoint Presentation</vt:lpstr>
      <vt:lpstr>PowerPoint Presentation</vt:lpstr>
      <vt:lpstr>Notes on Sueldo de Receptores of Alcabalas </vt:lpstr>
      <vt:lpstr>Significance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¡Bienvenidos!</dc:title>
  <dc:creator>Elizabeth Salinas</dc:creator>
  <cp:lastModifiedBy>Elizabeth Salinas</cp:lastModifiedBy>
  <cp:revision>13</cp:revision>
  <dcterms:created xsi:type="dcterms:W3CDTF">2021-03-26T17:05:31Z</dcterms:created>
  <dcterms:modified xsi:type="dcterms:W3CDTF">2021-07-06T14:26:30Z</dcterms:modified>
</cp:coreProperties>
</file>