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71" r:id="rId3"/>
    <p:sldId id="276" r:id="rId4"/>
    <p:sldId id="256" r:id="rId5"/>
    <p:sldId id="272" r:id="rId6"/>
    <p:sldId id="273" r:id="rId7"/>
    <p:sldId id="269" r:id="rId8"/>
    <p:sldId id="275" r:id="rId9"/>
    <p:sldId id="257" r:id="rId10"/>
    <p:sldId id="258" r:id="rId11"/>
    <p:sldId id="259" r:id="rId12"/>
    <p:sldId id="262" r:id="rId13"/>
    <p:sldId id="260" r:id="rId14"/>
    <p:sldId id="264" r:id="rId15"/>
    <p:sldId id="265" r:id="rId16"/>
    <p:sldId id="263" r:id="rId17"/>
    <p:sldId id="277" r:id="rId18"/>
    <p:sldId id="278"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Salinas" initials="ES" lastIdx="1" clrIdx="0">
    <p:extLst>
      <p:ext uri="{19B8F6BF-5375-455C-9EA6-DF929625EA0E}">
        <p15:presenceInfo xmlns:p15="http://schemas.microsoft.com/office/powerpoint/2012/main" userId="S::elizabeth.r.salinas@utrgv.edu::dcd2ed34-9954-4da0-b07f-4e8e0a1fef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3" autoAdjust="0"/>
    <p:restoredTop sz="94660"/>
  </p:normalViewPr>
  <p:slideViewPr>
    <p:cSldViewPr snapToGrid="0">
      <p:cViewPr varScale="1">
        <p:scale>
          <a:sx n="86" d="100"/>
          <a:sy n="86" d="100"/>
        </p:scale>
        <p:origin x="1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0B80C0-620E-463E-9094-804531C613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C7C6017-095C-49E7-839A-12CD40FEA62C}" type="slidenum">
              <a:rPr lang="en-US" smtClean="0"/>
              <a:t>‹#›</a:t>
            </a:fld>
            <a:endParaRPr lang="en-US"/>
          </a:p>
        </p:txBody>
      </p:sp>
    </p:spTree>
    <p:extLst>
      <p:ext uri="{BB962C8B-B14F-4D97-AF65-F5344CB8AC3E}">
        <p14:creationId xmlns:p14="http://schemas.microsoft.com/office/powerpoint/2010/main" val="70485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B80C0-620E-463E-9094-804531C613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80460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B80C0-620E-463E-9094-804531C613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293899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B80C0-620E-463E-9094-804531C613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364749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90B80C0-620E-463E-9094-804531C613A9}" type="datetimeFigureOut">
              <a:rPr lang="en-US" smtClean="0"/>
              <a:t>3/19/2021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C7C6017-095C-49E7-839A-12CD40FEA62C}" type="slidenum">
              <a:rPr lang="en-US" smtClean="0"/>
              <a:t>‹#›</a:t>
            </a:fld>
            <a:endParaRPr lang="en-US"/>
          </a:p>
        </p:txBody>
      </p:sp>
    </p:spTree>
    <p:extLst>
      <p:ext uri="{BB962C8B-B14F-4D97-AF65-F5344CB8AC3E}">
        <p14:creationId xmlns:p14="http://schemas.microsoft.com/office/powerpoint/2010/main" val="393145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0B80C0-620E-463E-9094-804531C613A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7813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0B80C0-620E-463E-9094-804531C613A9}"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150360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0B80C0-620E-463E-9094-804531C613A9}"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375305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B80C0-620E-463E-9094-804531C613A9}"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323989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0B80C0-620E-463E-9094-804531C613A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51018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0B80C0-620E-463E-9094-804531C613A9}" type="datetimeFigureOut">
              <a:rPr lang="en-US" smtClean="0"/>
              <a:t>3/19/2021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C7C6017-095C-49E7-839A-12CD40FEA62C}" type="slidenum">
              <a:rPr lang="en-US" smtClean="0"/>
              <a:t>‹#›</a:t>
            </a:fld>
            <a:endParaRPr lang="en-US"/>
          </a:p>
        </p:txBody>
      </p:sp>
    </p:spTree>
    <p:extLst>
      <p:ext uri="{BB962C8B-B14F-4D97-AF65-F5344CB8AC3E}">
        <p14:creationId xmlns:p14="http://schemas.microsoft.com/office/powerpoint/2010/main" val="421578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90B80C0-620E-463E-9094-804531C613A9}" type="datetimeFigureOut">
              <a:rPr lang="en-US" smtClean="0"/>
              <a:t>3/19/2021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C7C6017-095C-49E7-839A-12CD40FEA62C}" type="slidenum">
              <a:rPr lang="en-US" smtClean="0"/>
              <a:t>‹#›</a:t>
            </a:fld>
            <a:endParaRPr lang="en-US"/>
          </a:p>
        </p:txBody>
      </p:sp>
    </p:spTree>
    <p:extLst>
      <p:ext uri="{BB962C8B-B14F-4D97-AF65-F5344CB8AC3E}">
        <p14:creationId xmlns:p14="http://schemas.microsoft.com/office/powerpoint/2010/main" val="9814068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hyperlink" Target="https://www.tshaonline.org/handbook/entries/harlingen-convention"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tshaonline.org/handbook/entries/vento-adela-sloss" TargetMode="External"/><Relationship Id="rId5" Type="http://schemas.openxmlformats.org/officeDocument/2006/relationships/image" Target="../media/image2.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txmaps.com/go/texas-historical-marker-first-pharr-san-juan-alamo-school.ht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tshaonline.org/handbook/entries/vento-adela-slos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e4ptm6F2KHQ?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L5s5jiiNxgo?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rawing&#10;&#10;Description automatically generated">
            <a:extLst>
              <a:ext uri="{FF2B5EF4-FFF2-40B4-BE49-F238E27FC236}">
                <a16:creationId xmlns:a16="http://schemas.microsoft.com/office/drawing/2014/main" id="{A4AA6935-0684-48CF-BFDF-D9E72BF97404}"/>
              </a:ext>
            </a:extLst>
          </p:cNvPr>
          <p:cNvPicPr>
            <a:picLocks noChangeAspect="1"/>
          </p:cNvPicPr>
          <p:nvPr/>
        </p:nvPicPr>
        <p:blipFill rotWithShape="1">
          <a:blip r:embed="rId2">
            <a:extLst>
              <a:ext uri="{28A0092B-C50C-407E-A947-70E740481C1C}">
                <a14:useLocalDpi xmlns:a14="http://schemas.microsoft.com/office/drawing/2010/main" val="0"/>
              </a:ext>
            </a:extLst>
          </a:blip>
          <a:srcRect r="5778"/>
          <a:stretch/>
        </p:blipFill>
        <p:spPr>
          <a:xfrm>
            <a:off x="-1" y="10"/>
            <a:ext cx="12191999" cy="6857990"/>
          </a:xfrm>
          <a:prstGeom prst="rect">
            <a:avLst/>
          </a:prstGeom>
        </p:spPr>
      </p:pic>
      <p:sp>
        <p:nvSpPr>
          <p:cNvPr id="21"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854A3F-F0A0-4768-8803-D973281F7290}"/>
              </a:ext>
            </a:extLst>
          </p:cNvPr>
          <p:cNvSpPr>
            <a:spLocks noGrp="1"/>
          </p:cNvSpPr>
          <p:nvPr>
            <p:ph type="title"/>
          </p:nvPr>
        </p:nvSpPr>
        <p:spPr>
          <a:xfrm>
            <a:off x="1285456" y="4162031"/>
            <a:ext cx="4543683" cy="1767141"/>
          </a:xfrm>
        </p:spPr>
        <p:txBody>
          <a:bodyPr>
            <a:normAutofit/>
          </a:bodyPr>
          <a:lstStyle/>
          <a:p>
            <a:pPr algn="r"/>
            <a:r>
              <a:rPr lang="en-US" sz="3800" b="1" dirty="0"/>
              <a:t>Fall 2020 workshop</a:t>
            </a:r>
            <a:br>
              <a:rPr lang="en-US" sz="3800" dirty="0"/>
            </a:br>
            <a:r>
              <a:rPr lang="en-US" sz="3800" dirty="0"/>
              <a:t>November 7, 2020</a:t>
            </a:r>
          </a:p>
        </p:txBody>
      </p:sp>
      <p:sp>
        <p:nvSpPr>
          <p:cNvPr id="24" name="Content Placeholder 8">
            <a:extLst>
              <a:ext uri="{FF2B5EF4-FFF2-40B4-BE49-F238E27FC236}">
                <a16:creationId xmlns:a16="http://schemas.microsoft.com/office/drawing/2014/main" id="{5AB90021-B031-4F2F-B1CD-D97DA0F24C3D}"/>
              </a:ext>
            </a:extLst>
          </p:cNvPr>
          <p:cNvSpPr>
            <a:spLocks noGrp="1"/>
          </p:cNvSpPr>
          <p:nvPr>
            <p:ph idx="1"/>
          </p:nvPr>
        </p:nvSpPr>
        <p:spPr>
          <a:xfrm>
            <a:off x="6217920" y="4170410"/>
            <a:ext cx="4699221" cy="1767141"/>
          </a:xfrm>
        </p:spPr>
        <p:txBody>
          <a:bodyPr anchor="ctr">
            <a:normAutofit/>
          </a:bodyPr>
          <a:lstStyle/>
          <a:p>
            <a:pPr algn="ctr"/>
            <a:r>
              <a:rPr lang="en-US" sz="2400" b="1" dirty="0"/>
              <a:t>Place-Based &amp; Culturally Relevant pedagogies in an Online Platform</a:t>
            </a:r>
          </a:p>
        </p:txBody>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5476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0C39-EC75-4B33-8C7D-FFD5F46DD63B}"/>
              </a:ext>
            </a:extLst>
          </p:cNvPr>
          <p:cNvSpPr>
            <a:spLocks noGrp="1"/>
          </p:cNvSpPr>
          <p:nvPr>
            <p:ph type="title"/>
          </p:nvPr>
        </p:nvSpPr>
        <p:spPr>
          <a:xfrm>
            <a:off x="715617" y="3711"/>
            <a:ext cx="10058400" cy="1609344"/>
          </a:xfrm>
        </p:spPr>
        <p:txBody>
          <a:bodyPr>
            <a:normAutofit/>
          </a:bodyPr>
          <a:lstStyle/>
          <a:p>
            <a:r>
              <a:rPr lang="en-US" dirty="0"/>
              <a:t>Harlingen Municipal Auditorium, </a:t>
            </a:r>
            <a:br>
              <a:rPr lang="en-US" dirty="0"/>
            </a:br>
            <a:r>
              <a:rPr lang="en-US" dirty="0" err="1"/>
              <a:t>Lulac</a:t>
            </a:r>
            <a:r>
              <a:rPr lang="en-US" dirty="0"/>
              <a:t> convention, Harlingen, </a:t>
            </a:r>
            <a:r>
              <a:rPr lang="en-US" dirty="0" err="1"/>
              <a:t>tX</a:t>
            </a:r>
            <a:endParaRPr lang="en-US" dirty="0"/>
          </a:p>
        </p:txBody>
      </p:sp>
      <p:sp>
        <p:nvSpPr>
          <p:cNvPr id="10" name="Content Placeholder 7">
            <a:extLst>
              <a:ext uri="{FF2B5EF4-FFF2-40B4-BE49-F238E27FC236}">
                <a16:creationId xmlns:a16="http://schemas.microsoft.com/office/drawing/2014/main" id="{A5844950-5F0A-4920-BB55-A4F9825DF0E7}"/>
              </a:ext>
            </a:extLst>
          </p:cNvPr>
          <p:cNvSpPr>
            <a:spLocks noGrp="1"/>
          </p:cNvSpPr>
          <p:nvPr>
            <p:ph idx="1"/>
          </p:nvPr>
        </p:nvSpPr>
        <p:spPr>
          <a:xfrm>
            <a:off x="53848" y="1597066"/>
            <a:ext cx="4999648" cy="4452551"/>
          </a:xfrm>
        </p:spPr>
        <p:txBody>
          <a:bodyPr vert="horz" lIns="91440" tIns="45720" rIns="91440" bIns="45720" rtlCol="0" anchor="t">
            <a:normAutofit/>
          </a:bodyPr>
          <a:lstStyle/>
          <a:p>
            <a:pPr marL="0" indent="0">
              <a:buNone/>
            </a:pPr>
            <a:endParaRPr lang="en-US" dirty="0"/>
          </a:p>
          <a:p>
            <a:pPr marL="0" indent="0">
              <a:buNone/>
            </a:pPr>
            <a:endParaRPr lang="en-US" dirty="0">
              <a:highlight>
                <a:srgbClr val="FFFF00"/>
              </a:highlight>
            </a:endParaRPr>
          </a:p>
        </p:txBody>
      </p:sp>
      <p:pic>
        <p:nvPicPr>
          <p:cNvPr id="1026" name="Picture 2" descr="1942 postcard. Hagins collection. | Harlingen, Postcard, Auditorium">
            <a:extLst>
              <a:ext uri="{FF2B5EF4-FFF2-40B4-BE49-F238E27FC236}">
                <a16:creationId xmlns:a16="http://schemas.microsoft.com/office/drawing/2014/main" id="{C2C9F5D5-94EE-48D8-A401-19B12DC9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591" y="1597066"/>
            <a:ext cx="6179792" cy="4452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BFF848-7D4D-401E-8FEB-3DFBA88B1844}"/>
              </a:ext>
            </a:extLst>
          </p:cNvPr>
          <p:cNvSpPr txBox="1"/>
          <p:nvPr/>
        </p:nvSpPr>
        <p:spPr>
          <a:xfrm>
            <a:off x="107744" y="2008520"/>
            <a:ext cx="50673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Harlingen Convention, a statewide political meeting called to discuss organizing against racial discrimination, was held at the Harlingen Auditorium on August 14, 1927. It was called by El </a:t>
            </a:r>
            <a:r>
              <a:rPr lang="en-US" dirty="0" err="1"/>
              <a:t>Comité</a:t>
            </a:r>
            <a:r>
              <a:rPr lang="en-US" dirty="0"/>
              <a:t> Provisional </a:t>
            </a:r>
            <a:r>
              <a:rPr lang="en-US" dirty="0" err="1"/>
              <a:t>Organizador</a:t>
            </a:r>
            <a:r>
              <a:rPr lang="en-US" dirty="0"/>
              <a:t> Pro-Raza, headed by Alonso S. Perales. Felipe Herrera of Harlingen acted as secretary. El </a:t>
            </a:r>
            <a:r>
              <a:rPr lang="en-US" dirty="0" err="1"/>
              <a:t>Comité's</a:t>
            </a:r>
            <a:r>
              <a:rPr lang="en-US" dirty="0"/>
              <a:t> membership consisted of Mexican Americans and Mexicans from Mercedes, Weslaco, Brownsville, Edinburg, Mission, San Benito, Donna, and Raymondville.  </a:t>
            </a:r>
            <a:endParaRPr lang="en-US"/>
          </a:p>
        </p:txBody>
      </p:sp>
      <p:sp>
        <p:nvSpPr>
          <p:cNvPr id="6" name="TextBox 5">
            <a:extLst>
              <a:ext uri="{FF2B5EF4-FFF2-40B4-BE49-F238E27FC236}">
                <a16:creationId xmlns:a16="http://schemas.microsoft.com/office/drawing/2014/main" id="{E7854EA0-E479-4ED9-9231-F3C3C382E20D}"/>
              </a:ext>
            </a:extLst>
          </p:cNvPr>
          <p:cNvSpPr txBox="1"/>
          <p:nvPr/>
        </p:nvSpPr>
        <p:spPr>
          <a:xfrm>
            <a:off x="403225" y="6272689"/>
            <a:ext cx="77978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Cynthia E. Orozco, "Harlingen Convention," </a:t>
            </a:r>
            <a:r>
              <a:rPr lang="en-US" sz="1000" i="1" dirty="0"/>
              <a:t>Handbook of Texas Online</a:t>
            </a:r>
            <a:r>
              <a:rPr lang="en-US" sz="1000" dirty="0"/>
              <a:t>, accessed October 30, 2020, </a:t>
            </a:r>
            <a:r>
              <a:rPr lang="en-US" sz="1000" dirty="0">
                <a:hlinkClick r:id="rId3"/>
              </a:rPr>
              <a:t>https://www.tshaonline.org/handbook/entries/harlingen-convention</a:t>
            </a:r>
            <a:r>
              <a:rPr lang="en-US" sz="1000" dirty="0"/>
              <a:t>. Published by the Texas Historical Association.</a:t>
            </a:r>
            <a:endParaRPr lang="en-US" sz="1000" i="1" dirty="0"/>
          </a:p>
        </p:txBody>
      </p:sp>
    </p:spTree>
    <p:extLst>
      <p:ext uri="{BB962C8B-B14F-4D97-AF65-F5344CB8AC3E}">
        <p14:creationId xmlns:p14="http://schemas.microsoft.com/office/powerpoint/2010/main" val="140176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37F0C-EA89-4837-89AD-2A5A4C4B2A65}"/>
              </a:ext>
            </a:extLst>
          </p:cNvPr>
          <p:cNvSpPr>
            <a:spLocks noGrp="1"/>
          </p:cNvSpPr>
          <p:nvPr>
            <p:ph type="title"/>
          </p:nvPr>
        </p:nvSpPr>
        <p:spPr>
          <a:xfrm>
            <a:off x="6378340" y="266534"/>
            <a:ext cx="4920019" cy="2021553"/>
          </a:xfrm>
        </p:spPr>
        <p:txBody>
          <a:bodyPr>
            <a:normAutofit/>
          </a:bodyPr>
          <a:lstStyle/>
          <a:p>
            <a:r>
              <a:rPr lang="en-US" dirty="0">
                <a:solidFill>
                  <a:schemeClr val="tx1"/>
                </a:solidFill>
              </a:rPr>
              <a:t>Aurora E. Orozco, Mercedes, TX</a:t>
            </a:r>
          </a:p>
        </p:txBody>
      </p:sp>
      <p:sp>
        <p:nvSpPr>
          <p:cNvPr id="205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126C59EF-A346-4762-B957-43309DCDD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21"/>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Cyn-7026">
            <a:extLst>
              <a:ext uri="{FF2B5EF4-FFF2-40B4-BE49-F238E27FC236}">
                <a16:creationId xmlns:a16="http://schemas.microsoft.com/office/drawing/2014/main" id="{1EF61007-9FCE-475F-9A89-C9007837D5DA}"/>
              </a:ext>
            </a:extLst>
          </p:cNvPr>
          <p:cNvPicPr>
            <a:picLocks noGrp="1" noChangeAspect="1"/>
          </p:cNvPicPr>
          <p:nvPr isPhoto="1"/>
        </p:nvPicPr>
        <p:blipFill>
          <a:blip r:embed="rId3"/>
          <a:srcRect/>
          <a:stretch>
            <a:fillRect/>
          </a:stretch>
        </p:blipFill>
        <p:spPr bwMode="auto">
          <a:xfrm>
            <a:off x="6378340" y="2554621"/>
            <a:ext cx="5294499" cy="3475451"/>
          </a:xfrm>
          <a:prstGeom prst="rect">
            <a:avLst/>
          </a:prstGeom>
          <a:noFill/>
          <a:ln w="9525">
            <a:noFill/>
            <a:miter lim="800000"/>
            <a:headEnd/>
            <a:tailEnd/>
          </a:ln>
        </p:spPr>
      </p:pic>
      <p:sp>
        <p:nvSpPr>
          <p:cNvPr id="3" name="TextBox 2">
            <a:extLst>
              <a:ext uri="{FF2B5EF4-FFF2-40B4-BE49-F238E27FC236}">
                <a16:creationId xmlns:a16="http://schemas.microsoft.com/office/drawing/2014/main" id="{57B6ACA5-B596-4415-BA8E-64C2A8FE41FF}"/>
              </a:ext>
            </a:extLst>
          </p:cNvPr>
          <p:cNvSpPr txBox="1"/>
          <p:nvPr/>
        </p:nvSpPr>
        <p:spPr>
          <a:xfrm>
            <a:off x="7086295" y="6222134"/>
            <a:ext cx="4114800" cy="369332"/>
          </a:xfrm>
          <a:prstGeom prst="rect">
            <a:avLst/>
          </a:prstGeom>
          <a:noFill/>
        </p:spPr>
        <p:txBody>
          <a:bodyPr wrap="square" rtlCol="0">
            <a:spAutoFit/>
          </a:bodyPr>
          <a:lstStyle/>
          <a:p>
            <a:pPr algn="ctr"/>
            <a:r>
              <a:rPr lang="en-US" dirty="0"/>
              <a:t>Home in Colorado St.</a:t>
            </a:r>
          </a:p>
        </p:txBody>
      </p:sp>
      <p:sp>
        <p:nvSpPr>
          <p:cNvPr id="6" name="TextBox 5">
            <a:extLst>
              <a:ext uri="{FF2B5EF4-FFF2-40B4-BE49-F238E27FC236}">
                <a16:creationId xmlns:a16="http://schemas.microsoft.com/office/drawing/2014/main" id="{4EC49FC8-FCEB-41A8-9784-CB6C6878CD4E}"/>
              </a:ext>
            </a:extLst>
          </p:cNvPr>
          <p:cNvSpPr txBox="1"/>
          <p:nvPr/>
        </p:nvSpPr>
        <p:spPr>
          <a:xfrm>
            <a:off x="2521626" y="6396334"/>
            <a:ext cx="6958361" cy="307777"/>
          </a:xfrm>
          <a:prstGeom prst="rect">
            <a:avLst/>
          </a:prstGeom>
          <a:noFill/>
        </p:spPr>
        <p:txBody>
          <a:bodyPr wrap="square" rtlCol="0">
            <a:spAutoFit/>
          </a:bodyPr>
          <a:lstStyle/>
          <a:p>
            <a:r>
              <a:rPr lang="en-US" sz="1400" dirty="0">
                <a:solidFill>
                  <a:schemeClr val="bg1"/>
                </a:solidFill>
              </a:rPr>
              <a:t>Photo credits: Elizabeth Silva &amp; Dr. Cynthia E. Orozco</a:t>
            </a:r>
          </a:p>
        </p:txBody>
      </p:sp>
    </p:spTree>
    <p:extLst>
      <p:ext uri="{BB962C8B-B14F-4D97-AF65-F5344CB8AC3E}">
        <p14:creationId xmlns:p14="http://schemas.microsoft.com/office/powerpoint/2010/main" val="111471732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FE71-294E-4886-B8E2-EC3050EA44FD}"/>
              </a:ext>
            </a:extLst>
          </p:cNvPr>
          <p:cNvSpPr>
            <a:spLocks noGrp="1"/>
          </p:cNvSpPr>
          <p:nvPr>
            <p:ph type="title"/>
          </p:nvPr>
        </p:nvSpPr>
        <p:spPr/>
        <p:txBody>
          <a:bodyPr/>
          <a:lstStyle/>
          <a:p>
            <a:r>
              <a:rPr lang="en-US" dirty="0"/>
              <a:t>Aurora Estrada Orozco </a:t>
            </a:r>
            <a:r>
              <a:rPr lang="en-US" i="1" dirty="0"/>
              <a:t>1918-2011 </a:t>
            </a:r>
            <a:r>
              <a:rPr lang="en-US" dirty="0"/>
              <a:t>  </a:t>
            </a:r>
            <a:endParaRPr lang="en-US" dirty="0">
              <a:highlight>
                <a:srgbClr val="FFFF00"/>
              </a:highlight>
              <a:latin typeface="Rockwell Condensed"/>
            </a:endParaRPr>
          </a:p>
        </p:txBody>
      </p:sp>
      <p:sp>
        <p:nvSpPr>
          <p:cNvPr id="3" name="Content Placeholder 2">
            <a:extLst>
              <a:ext uri="{FF2B5EF4-FFF2-40B4-BE49-F238E27FC236}">
                <a16:creationId xmlns:a16="http://schemas.microsoft.com/office/drawing/2014/main" id="{41AF2C03-EE95-4535-B1F4-9A5F6563E31D}"/>
              </a:ext>
            </a:extLst>
          </p:cNvPr>
          <p:cNvSpPr>
            <a:spLocks noGrp="1"/>
          </p:cNvSpPr>
          <p:nvPr>
            <p:ph idx="1"/>
          </p:nvPr>
        </p:nvSpPr>
        <p:spPr/>
        <p:txBody>
          <a:bodyPr vert="horz" lIns="91440" tIns="45720" rIns="91440" bIns="45720" rtlCol="0" anchor="t">
            <a:normAutofit/>
          </a:bodyPr>
          <a:lstStyle/>
          <a:p>
            <a:pPr marL="0" indent="0">
              <a:buNone/>
            </a:pPr>
            <a:r>
              <a:rPr lang="en-US" dirty="0"/>
              <a:t>A native of Cerralvo, Nuevo León, México, Aurora Estrada Orozco embodies the narrative of the countless Mexican American immigrants that arrive in the United States in pursuit of happiness.  This outstanding woman overcame many obstacles laid at her feet for being of Hispanic descent.  Her plight demonstrates the power of her actions as she gave rise to learned children, all the while attempting to overcome the racial, and social inequalities America upheld proudly.  </a:t>
            </a:r>
          </a:p>
          <a:p>
            <a:pPr marL="0" indent="0">
              <a:buNone/>
            </a:pPr>
            <a:r>
              <a:rPr lang="en-US" dirty="0"/>
              <a:t>Aurora's transfiguration molded her from the bonds of Mexican citizenry, into a treasured naturalized U.S. citizen, culminating in the prolific writings of a politically charged individual that infused her arduous past into her promising future.  </a:t>
            </a:r>
          </a:p>
          <a:p>
            <a:pPr marL="0" indent="0">
              <a:buNone/>
            </a:pPr>
            <a:r>
              <a:rPr lang="en-US" dirty="0"/>
              <a:t>Education, Religion and Politics were the very essence that motivated Aurora into fomenting change during an era in which people like her...did not merit it.</a:t>
            </a:r>
          </a:p>
        </p:txBody>
      </p:sp>
    </p:spTree>
    <p:extLst>
      <p:ext uri="{BB962C8B-B14F-4D97-AF65-F5344CB8AC3E}">
        <p14:creationId xmlns:p14="http://schemas.microsoft.com/office/powerpoint/2010/main" val="68056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3F3E5-7B05-4252-BB01-38D590D86E47}"/>
              </a:ext>
            </a:extLst>
          </p:cNvPr>
          <p:cNvSpPr>
            <a:spLocks noGrp="1"/>
          </p:cNvSpPr>
          <p:nvPr>
            <p:ph type="title"/>
          </p:nvPr>
        </p:nvSpPr>
        <p:spPr>
          <a:xfrm>
            <a:off x="382280" y="484632"/>
            <a:ext cx="6743844" cy="899896"/>
          </a:xfrm>
        </p:spPr>
        <p:txBody>
          <a:bodyPr>
            <a:normAutofit/>
          </a:bodyPr>
          <a:lstStyle/>
          <a:p>
            <a:r>
              <a:rPr lang="en-US" sz="4800" dirty="0"/>
              <a:t>Adela </a:t>
            </a:r>
            <a:r>
              <a:rPr lang="en-US" sz="4800" dirty="0" err="1"/>
              <a:t>sloss-vento</a:t>
            </a:r>
            <a:r>
              <a:rPr lang="en-US" sz="4800" dirty="0"/>
              <a:t>, </a:t>
            </a:r>
          </a:p>
        </p:txBody>
      </p:sp>
      <p:sp>
        <p:nvSpPr>
          <p:cNvPr id="3" name="Content Placeholder 2">
            <a:extLst>
              <a:ext uri="{FF2B5EF4-FFF2-40B4-BE49-F238E27FC236}">
                <a16:creationId xmlns:a16="http://schemas.microsoft.com/office/drawing/2014/main" id="{7F71DAC1-B78A-476A-9821-470FDE186973}"/>
              </a:ext>
            </a:extLst>
          </p:cNvPr>
          <p:cNvSpPr>
            <a:spLocks noGrp="1"/>
          </p:cNvSpPr>
          <p:nvPr>
            <p:ph idx="1"/>
          </p:nvPr>
        </p:nvSpPr>
        <p:spPr>
          <a:xfrm>
            <a:off x="382279" y="1306857"/>
            <a:ext cx="6743845" cy="4865343"/>
          </a:xfrm>
        </p:spPr>
        <p:txBody>
          <a:bodyPr vert="horz" lIns="91440" tIns="45720" rIns="91440" bIns="45720" rtlCol="0" anchor="t">
            <a:normAutofit lnSpcReduction="10000"/>
          </a:bodyPr>
          <a:lstStyle/>
          <a:p>
            <a:r>
              <a:rPr lang="en-US" sz="1800" dirty="0"/>
              <a:t>Civil Rights Pioneer, Adela Sloss-Vento trailblazed the path for Mexican American enfranchisement within a discriminative American Anglo society. </a:t>
            </a:r>
            <a:endParaRPr lang="en-US" sz="1800"/>
          </a:p>
          <a:p>
            <a:pPr>
              <a:buClr>
                <a:srgbClr val="9E3611"/>
              </a:buClr>
            </a:pPr>
            <a:r>
              <a:rPr lang="en-US" sz="1800" dirty="0"/>
              <a:t>Sloss-Vento formed part of the Pharr-San Juan High School Senior graduating class of 1927. Graduating as an American of Mexican heritage was a feat of the era. </a:t>
            </a:r>
          </a:p>
          <a:p>
            <a:pPr>
              <a:buClr>
                <a:srgbClr val="9E3611"/>
              </a:buClr>
            </a:pPr>
            <a:r>
              <a:rPr lang="en-US" sz="1800" dirty="0"/>
              <a:t>Her arduous tenacity for politicizing her ideology over civil liberties was promulgated by media outlets, newspapers of the era such as La Prensa said of her efforts being "vigorous and well-documented defense of the Mexican people." Vento wrote extensively to political leaders within all levels of government. Countless letters circulated the legislative arena aiming for Mexican American civil liberties.  Vento also featured in other papers, including Valley Morning Star, the Brownsville Herald and La Verdad.  </a:t>
            </a:r>
          </a:p>
          <a:p>
            <a:pPr>
              <a:buClr>
                <a:srgbClr val="9E3611"/>
              </a:buClr>
            </a:pPr>
            <a:r>
              <a:rPr lang="en-US" sz="1800" dirty="0"/>
              <a:t>Adela Sloss-Vento cofounded the "Ladies of LULAC" in the city of Alice in 1933, after women were allowed full membership status within LULAC. </a:t>
            </a:r>
          </a:p>
        </p:txBody>
      </p:sp>
      <p:pic>
        <p:nvPicPr>
          <p:cNvPr id="4" name="Content Placeholder 3" descr="Adela8x11Original.bmp">
            <a:extLst>
              <a:ext uri="{FF2B5EF4-FFF2-40B4-BE49-F238E27FC236}">
                <a16:creationId xmlns:a16="http://schemas.microsoft.com/office/drawing/2014/main" id="{4A6A6D31-57F6-4A63-9231-D46601267E9C}"/>
              </a:ext>
            </a:extLst>
          </p:cNvPr>
          <p:cNvPicPr>
            <a:picLocks/>
          </p:cNvPicPr>
          <p:nvPr/>
        </p:nvPicPr>
        <p:blipFill rotWithShape="1">
          <a:blip r:embed="rId4" cstate="print"/>
          <a:srcRect l="6169" r="10181"/>
          <a:stretch/>
        </p:blipFill>
        <p:spPr>
          <a:xfrm>
            <a:off x="7545274" y="10"/>
            <a:ext cx="4646726" cy="6857990"/>
          </a:xfrm>
          <a:prstGeom prst="rect">
            <a:avLst/>
          </a:prstGeom>
        </p:spPr>
      </p:pic>
      <p:grpSp>
        <p:nvGrpSpPr>
          <p:cNvPr id="11" name="Group 10">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5CBA0CE1-8D58-4237-9113-C06F85914BD4}"/>
              </a:ext>
            </a:extLst>
          </p:cNvPr>
          <p:cNvSpPr txBox="1"/>
          <p:nvPr/>
        </p:nvSpPr>
        <p:spPr>
          <a:xfrm>
            <a:off x="2498" y="6235908"/>
            <a:ext cx="6965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Cynthia E. Orozco and Jazmin León, "Vento, Adela Sloss," Handbook of Texas Online, accessed November 02, 2020, </a:t>
            </a:r>
            <a:r>
              <a:rPr lang="en-US" sz="1200" dirty="0">
                <a:hlinkClick r:id="rId6"/>
              </a:rPr>
              <a:t>https://www.tshaonline.org/handbook/entries/vento-adela-sloss</a:t>
            </a:r>
            <a:r>
              <a:rPr lang="en-US" sz="1200" dirty="0"/>
              <a:t>. Published by the Texas State Historical Association.  </a:t>
            </a:r>
            <a:endParaRPr lang="en-US" dirty="0"/>
          </a:p>
        </p:txBody>
      </p:sp>
    </p:spTree>
    <p:extLst>
      <p:ext uri="{BB962C8B-B14F-4D97-AF65-F5344CB8AC3E}">
        <p14:creationId xmlns:p14="http://schemas.microsoft.com/office/powerpoint/2010/main" val="361146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FBA6-D50A-48AD-9E10-B7CE34BB2907}"/>
              </a:ext>
            </a:extLst>
          </p:cNvPr>
          <p:cNvSpPr>
            <a:spLocks noGrp="1"/>
          </p:cNvSpPr>
          <p:nvPr>
            <p:ph type="title"/>
          </p:nvPr>
        </p:nvSpPr>
        <p:spPr>
          <a:xfrm>
            <a:off x="1207258" y="59911"/>
            <a:ext cx="10058400" cy="1372000"/>
          </a:xfrm>
        </p:spPr>
        <p:txBody>
          <a:bodyPr/>
          <a:lstStyle/>
          <a:p>
            <a:r>
              <a:rPr lang="en-US" dirty="0">
                <a:latin typeface="Rockwell Condensed"/>
              </a:rPr>
              <a:t>Pharr San Juan High School - 1915</a:t>
            </a:r>
          </a:p>
        </p:txBody>
      </p:sp>
      <p:pic>
        <p:nvPicPr>
          <p:cNvPr id="4" name="Picture 4" descr="A picture containing text, cat, photo, sitting&#10;&#10;Description automatically generated">
            <a:extLst>
              <a:ext uri="{FF2B5EF4-FFF2-40B4-BE49-F238E27FC236}">
                <a16:creationId xmlns:a16="http://schemas.microsoft.com/office/drawing/2014/main" id="{1C0228B6-576E-465E-8618-1BB2BB51D8EE}"/>
              </a:ext>
            </a:extLst>
          </p:cNvPr>
          <p:cNvPicPr>
            <a:picLocks noGrp="1" noChangeAspect="1"/>
          </p:cNvPicPr>
          <p:nvPr>
            <p:ph idx="1"/>
          </p:nvPr>
        </p:nvPicPr>
        <p:blipFill>
          <a:blip r:embed="rId2"/>
          <a:stretch>
            <a:fillRect/>
          </a:stretch>
        </p:blipFill>
        <p:spPr>
          <a:xfrm rot="16200000">
            <a:off x="3252557" y="-729222"/>
            <a:ext cx="5114820" cy="9092692"/>
          </a:xfrm>
        </p:spPr>
      </p:pic>
      <p:sp>
        <p:nvSpPr>
          <p:cNvPr id="3" name="TextBox 2">
            <a:extLst>
              <a:ext uri="{FF2B5EF4-FFF2-40B4-BE49-F238E27FC236}">
                <a16:creationId xmlns:a16="http://schemas.microsoft.com/office/drawing/2014/main" id="{A127C7F0-CC8D-4448-8363-5E8821C610F1}"/>
              </a:ext>
            </a:extLst>
          </p:cNvPr>
          <p:cNvSpPr txBox="1"/>
          <p:nvPr/>
        </p:nvSpPr>
        <p:spPr>
          <a:xfrm>
            <a:off x="2151089" y="6473253"/>
            <a:ext cx="73276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Pharr-San Juan-Alamo ISD / Homepage. Accessed November , 2020. https://www.psjaisd.us/.</a:t>
            </a:r>
          </a:p>
        </p:txBody>
      </p:sp>
    </p:spTree>
    <p:extLst>
      <p:ext uri="{BB962C8B-B14F-4D97-AF65-F5344CB8AC3E}">
        <p14:creationId xmlns:p14="http://schemas.microsoft.com/office/powerpoint/2010/main" val="653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27F4-CED4-44E1-B25E-25DDF7B39F94}"/>
              </a:ext>
            </a:extLst>
          </p:cNvPr>
          <p:cNvSpPr>
            <a:spLocks noGrp="1"/>
          </p:cNvSpPr>
          <p:nvPr>
            <p:ph type="title"/>
          </p:nvPr>
        </p:nvSpPr>
        <p:spPr>
          <a:xfrm>
            <a:off x="1069848" y="319604"/>
            <a:ext cx="10058400" cy="1609344"/>
          </a:xfrm>
        </p:spPr>
        <p:txBody>
          <a:bodyPr>
            <a:normAutofit/>
          </a:bodyPr>
          <a:lstStyle/>
          <a:p>
            <a:r>
              <a:rPr lang="en-US" sz="4000" dirty="0"/>
              <a:t>Pharr-San Juan High school - 1915</a:t>
            </a:r>
          </a:p>
        </p:txBody>
      </p:sp>
      <p:sp>
        <p:nvSpPr>
          <p:cNvPr id="3" name="Content Placeholder 2">
            <a:extLst>
              <a:ext uri="{FF2B5EF4-FFF2-40B4-BE49-F238E27FC236}">
                <a16:creationId xmlns:a16="http://schemas.microsoft.com/office/drawing/2014/main" id="{55F56A41-F1FF-4FBA-9593-A90F07D12503}"/>
              </a:ext>
            </a:extLst>
          </p:cNvPr>
          <p:cNvSpPr>
            <a:spLocks noGrp="1"/>
          </p:cNvSpPr>
          <p:nvPr>
            <p:ph sz="half" idx="2"/>
          </p:nvPr>
        </p:nvSpPr>
        <p:spPr>
          <a:xfrm>
            <a:off x="1069848" y="1685925"/>
            <a:ext cx="5388102" cy="4349115"/>
          </a:xfrm>
        </p:spPr>
        <p:txBody>
          <a:bodyPr vert="horz" lIns="91440" tIns="45720" rIns="91440" bIns="45720" rtlCol="0" anchor="t">
            <a:normAutofit/>
          </a:bodyPr>
          <a:lstStyle/>
          <a:p>
            <a:r>
              <a:rPr lang="en-US" dirty="0"/>
              <a:t>“The common school district of Pharr and San Juan began construction of this school in 1915. First used for the 1916-1917 school year, its enrollment was 143, with twelve teachers and a graduating class of nine. The name was changed in 1919 to Pharr-San Juan Independent School District. Although the town of Alamo was founded that year and contributed students to the school, the Alamo name was not officially added until 1959. In 1961 this became Jefferson Junior High. It was named Memorial Junior High in 1979 in honor of all Pharr-San Juan-Alamo veterans.” </a:t>
            </a:r>
          </a:p>
        </p:txBody>
      </p:sp>
      <p:sp>
        <p:nvSpPr>
          <p:cNvPr id="4" name="TextBox 3">
            <a:extLst>
              <a:ext uri="{FF2B5EF4-FFF2-40B4-BE49-F238E27FC236}">
                <a16:creationId xmlns:a16="http://schemas.microsoft.com/office/drawing/2014/main" id="{5AF6B3A5-A675-4932-920F-50977E799583}"/>
              </a:ext>
            </a:extLst>
          </p:cNvPr>
          <p:cNvSpPr txBox="1"/>
          <p:nvPr/>
        </p:nvSpPr>
        <p:spPr>
          <a:xfrm>
            <a:off x="1069848" y="6077767"/>
            <a:ext cx="9804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"First Pharr-San Juan-Alamo School." Texas Historical Marker – First Pharr-San Juan-Alamo School. Accessed October 31, 2020 </a:t>
            </a:r>
            <a:r>
              <a:rPr lang="en-US" sz="1000" dirty="0">
                <a:hlinkClick r:id="rId2"/>
              </a:rPr>
              <a:t>http://www.stxmaps.com/go/texas-historical-marker-first-pharr-san-juan-alamo-school.html</a:t>
            </a:r>
            <a:r>
              <a:rPr lang="en-US" sz="1000" dirty="0"/>
              <a:t>. </a:t>
            </a:r>
          </a:p>
        </p:txBody>
      </p:sp>
      <p:pic>
        <p:nvPicPr>
          <p:cNvPr id="5" name="Picture 4" descr="Text&#10;&#10;Description automatically generated">
            <a:extLst>
              <a:ext uri="{FF2B5EF4-FFF2-40B4-BE49-F238E27FC236}">
                <a16:creationId xmlns:a16="http://schemas.microsoft.com/office/drawing/2014/main" id="{59AB2767-3DA0-EF4F-A0C3-DE9A4B871F99}"/>
              </a:ext>
            </a:extLst>
          </p:cNvPr>
          <p:cNvPicPr>
            <a:picLocks noChangeAspect="1"/>
          </p:cNvPicPr>
          <p:nvPr/>
        </p:nvPicPr>
        <p:blipFill>
          <a:blip r:embed="rId3"/>
          <a:stretch>
            <a:fillRect/>
          </a:stretch>
        </p:blipFill>
        <p:spPr>
          <a:xfrm>
            <a:off x="7793449" y="1406311"/>
            <a:ext cx="3779965" cy="4474004"/>
          </a:xfrm>
          <a:prstGeom prst="rect">
            <a:avLst/>
          </a:prstGeom>
        </p:spPr>
      </p:pic>
    </p:spTree>
    <p:extLst>
      <p:ext uri="{BB962C8B-B14F-4D97-AF65-F5344CB8AC3E}">
        <p14:creationId xmlns:p14="http://schemas.microsoft.com/office/powerpoint/2010/main" val="234885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325F-A092-4DA7-8233-8B55E9505590}"/>
              </a:ext>
            </a:extLst>
          </p:cNvPr>
          <p:cNvSpPr>
            <a:spLocks noGrp="1"/>
          </p:cNvSpPr>
          <p:nvPr>
            <p:ph type="title"/>
          </p:nvPr>
        </p:nvSpPr>
        <p:spPr>
          <a:xfrm>
            <a:off x="1069848" y="484632"/>
            <a:ext cx="10058400" cy="1418844"/>
          </a:xfrm>
        </p:spPr>
        <p:txBody>
          <a:bodyPr>
            <a:normAutofit/>
          </a:bodyPr>
          <a:lstStyle/>
          <a:p>
            <a:pPr algn="ctr"/>
            <a:r>
              <a:rPr lang="en-US" sz="4800" dirty="0">
                <a:highlight>
                  <a:srgbClr val="FFFF00"/>
                </a:highlight>
                <a:latin typeface="Rockwell Condensed"/>
              </a:rPr>
              <a:t>Pharr-San Juan Senior Class of 1927 </a:t>
            </a:r>
            <a:br>
              <a:rPr lang="en-US" sz="4800" dirty="0">
                <a:highlight>
                  <a:srgbClr val="FFFF00"/>
                </a:highlight>
                <a:latin typeface="Rockwell Condensed"/>
              </a:rPr>
            </a:br>
            <a:r>
              <a:rPr lang="en-US" sz="4800" dirty="0">
                <a:highlight>
                  <a:srgbClr val="FFFF00"/>
                </a:highlight>
                <a:latin typeface="Rockwell Condensed"/>
              </a:rPr>
              <a:t> Adela Sloss</a:t>
            </a:r>
          </a:p>
        </p:txBody>
      </p:sp>
      <p:pic>
        <p:nvPicPr>
          <p:cNvPr id="3" name="Content Placeholder 3" descr="27 Class.jpg">
            <a:extLst>
              <a:ext uri="{FF2B5EF4-FFF2-40B4-BE49-F238E27FC236}">
                <a16:creationId xmlns:a16="http://schemas.microsoft.com/office/drawing/2014/main" id="{4CFCA5E9-D732-4E4D-AE8A-921A841B2ED6}"/>
              </a:ext>
            </a:extLst>
          </p:cNvPr>
          <p:cNvPicPr>
            <a:picLocks/>
          </p:cNvPicPr>
          <p:nvPr/>
        </p:nvPicPr>
        <p:blipFill>
          <a:blip r:embed="rId2" cstate="print"/>
          <a:stretch>
            <a:fillRect/>
          </a:stretch>
        </p:blipFill>
        <p:spPr>
          <a:xfrm>
            <a:off x="2399894" y="1903476"/>
            <a:ext cx="7163612" cy="4603156"/>
          </a:xfrm>
          <a:prstGeom prst="rect">
            <a:avLst/>
          </a:prstGeom>
        </p:spPr>
      </p:pic>
      <p:sp>
        <p:nvSpPr>
          <p:cNvPr id="8" name="Donut 7">
            <a:extLst>
              <a:ext uri="{FF2B5EF4-FFF2-40B4-BE49-F238E27FC236}">
                <a16:creationId xmlns:a16="http://schemas.microsoft.com/office/drawing/2014/main" id="{DE536C4A-25B1-DA49-8CCF-6CF13F78195A}"/>
              </a:ext>
            </a:extLst>
          </p:cNvPr>
          <p:cNvSpPr/>
          <p:nvPr/>
        </p:nvSpPr>
        <p:spPr>
          <a:xfrm>
            <a:off x="7656163" y="2479728"/>
            <a:ext cx="1425844" cy="1270861"/>
          </a:xfrm>
          <a:prstGeom prst="donut">
            <a:avLst/>
          </a:prstGeom>
          <a:solidFill>
            <a:srgbClr val="FFFF00"/>
          </a:solidFill>
          <a:ln>
            <a:solidFill>
              <a:srgbClr val="FFFF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1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48F1-DFCA-4534-B13A-1205B30A7F4A}"/>
              </a:ext>
            </a:extLst>
          </p:cNvPr>
          <p:cNvSpPr>
            <a:spLocks noGrp="1"/>
          </p:cNvSpPr>
          <p:nvPr>
            <p:ph type="title"/>
          </p:nvPr>
        </p:nvSpPr>
        <p:spPr>
          <a:xfrm>
            <a:off x="1069848" y="484632"/>
            <a:ext cx="10058400" cy="1409476"/>
          </a:xfrm>
        </p:spPr>
        <p:txBody>
          <a:bodyPr/>
          <a:lstStyle/>
          <a:p>
            <a:pPr algn="ctr"/>
            <a:r>
              <a:rPr lang="en-US" dirty="0"/>
              <a:t>Life and career </a:t>
            </a:r>
          </a:p>
        </p:txBody>
      </p:sp>
      <p:sp>
        <p:nvSpPr>
          <p:cNvPr id="3" name="Content Placeholder 2">
            <a:extLst>
              <a:ext uri="{FF2B5EF4-FFF2-40B4-BE49-F238E27FC236}">
                <a16:creationId xmlns:a16="http://schemas.microsoft.com/office/drawing/2014/main" id="{B60AE0C7-9F03-486E-8EFD-32B4A2567506}"/>
              </a:ext>
            </a:extLst>
          </p:cNvPr>
          <p:cNvSpPr>
            <a:spLocks noGrp="1"/>
          </p:cNvSpPr>
          <p:nvPr>
            <p:ph idx="1"/>
          </p:nvPr>
        </p:nvSpPr>
        <p:spPr>
          <a:xfrm>
            <a:off x="1069848" y="2121408"/>
            <a:ext cx="10058400" cy="3201349"/>
          </a:xfrm>
        </p:spPr>
        <p:txBody>
          <a:bodyPr vert="horz" lIns="91440" tIns="45720" rIns="91440" bIns="45720" rtlCol="0" anchor="t">
            <a:normAutofit/>
          </a:bodyPr>
          <a:lstStyle/>
          <a:p>
            <a:r>
              <a:rPr lang="en-US" dirty="0"/>
              <a:t>In 1935, Adela Sloss married Pedro C. Vento who fully supported her involvement in the Mexican American Civil Rights movement. During World War II, the couple lived in Corpus Christi, where Pedro Vento worked at the Corpus Christi Naval Air Station. Afterwards, they settled in Edinburg, Texas, where Pedro worked as a guard in the Hidalgo County jail and Adela served as the jail matron. They had two children, Irma Dora Vento and Arnoldo Vento. </a:t>
            </a:r>
          </a:p>
          <a:p>
            <a:pPr>
              <a:buClr>
                <a:srgbClr val="9E3611"/>
              </a:buClr>
            </a:pPr>
            <a:r>
              <a:rPr lang="en-US" dirty="0"/>
              <a:t>After a life of public service and civic engagement, Adela Sloss-Vento died in Edinburg, Texas, on April 4, 1998. </a:t>
            </a:r>
          </a:p>
          <a:p>
            <a:pPr marL="0" indent="0">
              <a:buClr>
                <a:srgbClr val="9E3611"/>
              </a:buClr>
              <a:buNone/>
            </a:pPr>
            <a:endParaRPr lang="en-US" sz="1200" dirty="0"/>
          </a:p>
          <a:p>
            <a:pPr>
              <a:buClr>
                <a:srgbClr val="9E3611"/>
              </a:buClr>
            </a:pPr>
            <a:endParaRPr lang="en-US" dirty="0"/>
          </a:p>
        </p:txBody>
      </p:sp>
      <p:sp>
        <p:nvSpPr>
          <p:cNvPr id="4" name="TextBox 3">
            <a:extLst>
              <a:ext uri="{FF2B5EF4-FFF2-40B4-BE49-F238E27FC236}">
                <a16:creationId xmlns:a16="http://schemas.microsoft.com/office/drawing/2014/main" id="{302BA944-AC6C-4E73-B6CA-9D772CADEAE4}"/>
              </a:ext>
            </a:extLst>
          </p:cNvPr>
          <p:cNvSpPr txBox="1"/>
          <p:nvPr/>
        </p:nvSpPr>
        <p:spPr>
          <a:xfrm>
            <a:off x="2013680" y="5798695"/>
            <a:ext cx="89266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Cynthia E. Orozco and Jazmin León, "Vento, Adela Sloss, "Handbook of Texas Online, accessed November 03, 2020. </a:t>
            </a:r>
            <a:r>
              <a:rPr lang="en-US" sz="1200" dirty="0">
                <a:hlinkClick r:id="rId2"/>
              </a:rPr>
              <a:t>https://www.tshaonline.org/handbook/entries/vento-adela-sloss</a:t>
            </a:r>
            <a:r>
              <a:rPr lang="en-US" sz="1200" dirty="0"/>
              <a:t>. Published by the Texas State Historical Association. </a:t>
            </a:r>
          </a:p>
        </p:txBody>
      </p:sp>
    </p:spTree>
    <p:extLst>
      <p:ext uri="{BB962C8B-B14F-4D97-AF65-F5344CB8AC3E}">
        <p14:creationId xmlns:p14="http://schemas.microsoft.com/office/powerpoint/2010/main" val="98262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69"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70"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9" name="Rectangle 18">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AD6B4E6-B53D-4CCF-ADE1-6E15F6C61646}"/>
              </a:ext>
            </a:extLst>
          </p:cNvPr>
          <p:cNvSpPr txBox="1"/>
          <p:nvPr/>
        </p:nvSpPr>
        <p:spPr>
          <a:xfrm>
            <a:off x="7534654" y="702365"/>
            <a:ext cx="3896264" cy="376566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914400">
              <a:lnSpc>
                <a:spcPct val="80000"/>
              </a:lnSpc>
              <a:spcBef>
                <a:spcPct val="0"/>
              </a:spcBef>
              <a:spcAft>
                <a:spcPts val="600"/>
              </a:spcAft>
            </a:pPr>
            <a:r>
              <a:rPr lang="en-US" sz="6600" cap="all" dirty="0">
                <a:blipFill dpi="0" rotWithShape="1">
                  <a:blip r:embed="rId4"/>
                  <a:srcRect/>
                  <a:tile tx="6350" ty="-127000" sx="65000" sy="64000" flip="none" algn="tl"/>
                </a:blipFill>
                <a:latin typeface="+mj-lt"/>
                <a:ea typeface="+mj-ea"/>
                <a:cs typeface="+mj-cs"/>
              </a:rPr>
              <a:t>Mexican American “Agent of Change”</a:t>
            </a:r>
          </a:p>
        </p:txBody>
      </p:sp>
      <p:pic>
        <p:nvPicPr>
          <p:cNvPr id="4" name="Picture 4" descr="A person wearing glasses posing for the camera&#10;&#10;Description automatically generated">
            <a:extLst>
              <a:ext uri="{FF2B5EF4-FFF2-40B4-BE49-F238E27FC236}">
                <a16:creationId xmlns:a16="http://schemas.microsoft.com/office/drawing/2014/main" id="{7329997C-5191-49B7-A05D-A96EB2D5205A}"/>
              </a:ext>
            </a:extLst>
          </p:cNvPr>
          <p:cNvPicPr>
            <a:picLocks noChangeAspect="1"/>
          </p:cNvPicPr>
          <p:nvPr/>
        </p:nvPicPr>
        <p:blipFill rotWithShape="1">
          <a:blip r:embed="rId6"/>
          <a:srcRect t="6609" r="2" b="18861"/>
          <a:stretch/>
        </p:blipFill>
        <p:spPr>
          <a:xfrm>
            <a:off x="20" y="10"/>
            <a:ext cx="6901088" cy="6857990"/>
          </a:xfrm>
          <a:prstGeom prst="rect">
            <a:avLst/>
          </a:prstGeom>
        </p:spPr>
      </p:pic>
      <p:grpSp>
        <p:nvGrpSpPr>
          <p:cNvPr id="23" name="Group 22">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24" name="Oval 23">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559ACB05-C830-4B27-8683-2282F2FE5490}"/>
              </a:ext>
            </a:extLst>
          </p:cNvPr>
          <p:cNvSpPr txBox="1"/>
          <p:nvPr/>
        </p:nvSpPr>
        <p:spPr>
          <a:xfrm>
            <a:off x="6897974" y="5149121"/>
            <a:ext cx="48293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Orozco, Cynthia. "Pioneer Woman of Mexican American Civil Rights." Caller. Corpus Christi, November 14, 2017. https://www.caller.com/story/news/columnists/2017/11/14/pioneer-woman-mexican-american-civil-rights/864087001/.</a:t>
            </a:r>
          </a:p>
        </p:txBody>
      </p:sp>
    </p:spTree>
    <p:extLst>
      <p:ext uri="{BB962C8B-B14F-4D97-AF65-F5344CB8AC3E}">
        <p14:creationId xmlns:p14="http://schemas.microsoft.com/office/powerpoint/2010/main" val="159151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09304C-28F7-4E8D-883F-50432A7C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AD6DE7-4C8D-496F-A9FF-3442D00D8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47C25D7-975B-4E64-A3A6-AA09C5795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F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94EC5B52-B08F-4DC4-8DA3-E5270AB073F3}"/>
              </a:ext>
            </a:extLst>
          </p:cNvPr>
          <p:cNvPicPr>
            <a:picLocks noChangeAspect="1"/>
          </p:cNvPicPr>
          <p:nvPr/>
        </p:nvPicPr>
        <p:blipFill rotWithShape="1">
          <a:blip r:embed="rId4">
            <a:extLst>
              <a:ext uri="{28A0092B-C50C-407E-A947-70E740481C1C}">
                <a14:useLocalDpi xmlns:a14="http://schemas.microsoft.com/office/drawing/2010/main" val="0"/>
              </a:ext>
            </a:extLst>
          </a:blip>
          <a:srcRect l="505" r="9942"/>
          <a:stretch/>
        </p:blipFill>
        <p:spPr>
          <a:xfrm>
            <a:off x="643467" y="643467"/>
            <a:ext cx="10905066" cy="5571066"/>
          </a:xfrm>
          <a:prstGeom prst="rect">
            <a:avLst/>
          </a:prstGeom>
        </p:spPr>
      </p:pic>
    </p:spTree>
    <p:extLst>
      <p:ext uri="{BB962C8B-B14F-4D97-AF65-F5344CB8AC3E}">
        <p14:creationId xmlns:p14="http://schemas.microsoft.com/office/powerpoint/2010/main" val="79304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FA86-90C7-4F73-960B-B835919C1337}"/>
              </a:ext>
            </a:extLst>
          </p:cNvPr>
          <p:cNvSpPr>
            <a:spLocks noGrp="1"/>
          </p:cNvSpPr>
          <p:nvPr>
            <p:ph type="title"/>
          </p:nvPr>
        </p:nvSpPr>
        <p:spPr/>
        <p:txBody>
          <a:bodyPr/>
          <a:lstStyle/>
          <a:p>
            <a:pPr algn="ctr"/>
            <a:r>
              <a:rPr lang="en-US" dirty="0"/>
              <a:t>Treaty of Guadalupe Hidalgo 1848</a:t>
            </a:r>
            <a:endParaRPr lang="en-US" dirty="0">
              <a:latin typeface="Rockwell Condensed"/>
            </a:endParaRPr>
          </a:p>
        </p:txBody>
      </p:sp>
      <p:sp>
        <p:nvSpPr>
          <p:cNvPr id="3" name="Content Placeholder 2">
            <a:extLst>
              <a:ext uri="{FF2B5EF4-FFF2-40B4-BE49-F238E27FC236}">
                <a16:creationId xmlns:a16="http://schemas.microsoft.com/office/drawing/2014/main" id="{FB319B1F-E8C1-437A-BE62-7AC8E233E356}"/>
              </a:ext>
            </a:extLst>
          </p:cNvPr>
          <p:cNvSpPr>
            <a:spLocks noGrp="1"/>
          </p:cNvSpPr>
          <p:nvPr>
            <p:ph idx="1"/>
          </p:nvPr>
        </p:nvSpPr>
        <p:spPr/>
        <p:txBody>
          <a:bodyPr vert="horz" lIns="91440" tIns="45720" rIns="91440" bIns="45720" rtlCol="0" anchor="t">
            <a:normAutofit lnSpcReduction="10000"/>
          </a:bodyPr>
          <a:lstStyle/>
          <a:p>
            <a:r>
              <a:rPr lang="en-US" dirty="0"/>
              <a:t>After the culmination of the Mexican American War, the United States drafted a treaty in which peace was established between both nations. This document outlined a new U.S. border,  stemming from the Rio Grande River and following a line in the sand towards the Pacific Ocean. Mexico was obliged to cede all lands north of this demarcation.  For the people that resided on the former Mexican territory, now incorporated into American dominion, the plight of human rights was only just beginning.  </a:t>
            </a:r>
          </a:p>
          <a:p>
            <a:pPr>
              <a:buClr>
                <a:srgbClr val="9E3611"/>
              </a:buClr>
            </a:pPr>
            <a:r>
              <a:rPr lang="en-US" dirty="0"/>
              <a:t>The Treaty Of Guadalupe Hidalgo enshrined several clauses that assured unalienable rights and a new social classification to the new American citizens on the north bank of the river. </a:t>
            </a:r>
          </a:p>
          <a:p>
            <a:pPr>
              <a:buClr>
                <a:srgbClr val="9E3611"/>
              </a:buClr>
            </a:pPr>
            <a:r>
              <a:rPr lang="en-US" dirty="0"/>
              <a:t>This pivotal document can be seen as the initial starting point of the Mexican American plight for civil rights.</a:t>
            </a:r>
          </a:p>
          <a:p>
            <a:pPr>
              <a:buClr>
                <a:srgbClr val="9E3611"/>
              </a:buClr>
            </a:pPr>
            <a:r>
              <a:rPr lang="en-US" sz="1200" dirty="0"/>
              <a:t>Treaty of Guadalupe-Hidalgo[Exchange copy], February 2, 1848; Record Group 11; General Records of the United States Government, 1778-1992; National Archives.</a:t>
            </a:r>
            <a:endParaRPr lang="en-US" dirty="0"/>
          </a:p>
        </p:txBody>
      </p:sp>
    </p:spTree>
    <p:extLst>
      <p:ext uri="{BB962C8B-B14F-4D97-AF65-F5344CB8AC3E}">
        <p14:creationId xmlns:p14="http://schemas.microsoft.com/office/powerpoint/2010/main" val="367808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sign&#10;&#10;Description automatically generated">
            <a:extLst>
              <a:ext uri="{FF2B5EF4-FFF2-40B4-BE49-F238E27FC236}">
                <a16:creationId xmlns:a16="http://schemas.microsoft.com/office/drawing/2014/main" id="{0381FC20-11C4-457B-A18E-7A4A4D872271}"/>
              </a:ext>
            </a:extLst>
          </p:cNvPr>
          <p:cNvPicPr>
            <a:picLocks noChangeAspect="1"/>
          </p:cNvPicPr>
          <p:nvPr/>
        </p:nvPicPr>
        <p:blipFill>
          <a:blip r:embed="rId2"/>
          <a:stretch>
            <a:fillRect/>
          </a:stretch>
        </p:blipFill>
        <p:spPr>
          <a:xfrm>
            <a:off x="277318" y="650179"/>
            <a:ext cx="5678771" cy="5270331"/>
          </a:xfrm>
          <a:prstGeom prst="rect">
            <a:avLst/>
          </a:prstGeom>
        </p:spPr>
      </p:pic>
      <p:pic>
        <p:nvPicPr>
          <p:cNvPr id="3" name="Picture 3" descr="Text, letter&#10;&#10;Description automatically generated">
            <a:extLst>
              <a:ext uri="{FF2B5EF4-FFF2-40B4-BE49-F238E27FC236}">
                <a16:creationId xmlns:a16="http://schemas.microsoft.com/office/drawing/2014/main" id="{310F0B80-97DE-46F2-AAB6-6C24329F1051}"/>
              </a:ext>
            </a:extLst>
          </p:cNvPr>
          <p:cNvPicPr>
            <a:picLocks noChangeAspect="1"/>
          </p:cNvPicPr>
          <p:nvPr/>
        </p:nvPicPr>
        <p:blipFill>
          <a:blip r:embed="rId3"/>
          <a:stretch>
            <a:fillRect/>
          </a:stretch>
        </p:blipFill>
        <p:spPr>
          <a:xfrm>
            <a:off x="6897974" y="650793"/>
            <a:ext cx="4367133" cy="5344053"/>
          </a:xfrm>
          <a:prstGeom prst="rect">
            <a:avLst/>
          </a:prstGeom>
        </p:spPr>
      </p:pic>
      <p:sp>
        <p:nvSpPr>
          <p:cNvPr id="4" name="TextBox 3">
            <a:extLst>
              <a:ext uri="{FF2B5EF4-FFF2-40B4-BE49-F238E27FC236}">
                <a16:creationId xmlns:a16="http://schemas.microsoft.com/office/drawing/2014/main" id="{56AB12FC-6C43-4039-BABA-9E95EE61C5CC}"/>
              </a:ext>
            </a:extLst>
          </p:cNvPr>
          <p:cNvSpPr txBox="1"/>
          <p:nvPr/>
        </p:nvSpPr>
        <p:spPr>
          <a:xfrm>
            <a:off x="352269" y="6061023"/>
            <a:ext cx="109128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Images: Treaty of Guadalupe-Hidalgo [Exchange copy], February 2, 1848; Perfected Treaties, 1778-1945; Record Group 11; General Records of the United States Government, 1778-1992; National Archives. </a:t>
            </a:r>
          </a:p>
        </p:txBody>
      </p:sp>
    </p:spTree>
    <p:extLst>
      <p:ext uri="{BB962C8B-B14F-4D97-AF65-F5344CB8AC3E}">
        <p14:creationId xmlns:p14="http://schemas.microsoft.com/office/powerpoint/2010/main" val="99680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1E2D-B004-49A3-9E9C-5AA80689219D}"/>
              </a:ext>
            </a:extLst>
          </p:cNvPr>
          <p:cNvSpPr>
            <a:spLocks noGrp="1"/>
          </p:cNvSpPr>
          <p:nvPr>
            <p:ph type="ctrTitle"/>
          </p:nvPr>
        </p:nvSpPr>
        <p:spPr>
          <a:xfrm>
            <a:off x="1037569" y="964391"/>
            <a:ext cx="10116862" cy="4681498"/>
          </a:xfrm>
        </p:spPr>
        <p:txBody>
          <a:bodyPr/>
          <a:lstStyle/>
          <a:p>
            <a:pPr algn="ctr"/>
            <a:r>
              <a:rPr lang="en-US" dirty="0"/>
              <a:t>Early civil rights in the Lower Rio Grande Valley </a:t>
            </a:r>
            <a:br>
              <a:rPr lang="en-US" dirty="0"/>
            </a:br>
            <a:r>
              <a:rPr lang="en-US" dirty="0"/>
              <a:t>1900-1930</a:t>
            </a:r>
          </a:p>
        </p:txBody>
      </p:sp>
    </p:spTree>
    <p:extLst>
      <p:ext uri="{BB962C8B-B14F-4D97-AF65-F5344CB8AC3E}">
        <p14:creationId xmlns:p14="http://schemas.microsoft.com/office/powerpoint/2010/main" val="16751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7B6A-4672-4D80-AFE0-F91CF730545A}"/>
              </a:ext>
            </a:extLst>
          </p:cNvPr>
          <p:cNvSpPr>
            <a:spLocks noGrp="1"/>
          </p:cNvSpPr>
          <p:nvPr>
            <p:ph type="title"/>
          </p:nvPr>
        </p:nvSpPr>
        <p:spPr/>
        <p:txBody>
          <a:bodyPr/>
          <a:lstStyle/>
          <a:p>
            <a:pPr algn="ctr"/>
            <a:r>
              <a:rPr lang="en-US" dirty="0"/>
              <a:t>Social atmosphere regarding race</a:t>
            </a:r>
          </a:p>
        </p:txBody>
      </p:sp>
      <p:pic>
        <p:nvPicPr>
          <p:cNvPr id="5" name="Picture 2">
            <a:extLst>
              <a:ext uri="{FF2B5EF4-FFF2-40B4-BE49-F238E27FC236}">
                <a16:creationId xmlns:a16="http://schemas.microsoft.com/office/drawing/2014/main" id="{10E4CE75-F61E-994D-B29F-3C3E4D9D43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5863" y="2093976"/>
            <a:ext cx="9629775" cy="406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07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0F45-79F4-40CD-917C-93D2A3D05AFB}"/>
              </a:ext>
            </a:extLst>
          </p:cNvPr>
          <p:cNvSpPr>
            <a:spLocks noGrp="1"/>
          </p:cNvSpPr>
          <p:nvPr>
            <p:ph type="title"/>
          </p:nvPr>
        </p:nvSpPr>
        <p:spPr>
          <a:xfrm>
            <a:off x="1066800" y="356044"/>
            <a:ext cx="10058400" cy="1609344"/>
          </a:xfrm>
        </p:spPr>
        <p:txBody>
          <a:bodyPr/>
          <a:lstStyle/>
          <a:p>
            <a:pPr algn="ctr"/>
            <a:r>
              <a:rPr lang="en-US" dirty="0">
                <a:latin typeface="Rockwell Condensed"/>
              </a:rPr>
              <a:t>Ethnic and racial arena </a:t>
            </a:r>
          </a:p>
        </p:txBody>
      </p:sp>
      <p:pic>
        <p:nvPicPr>
          <p:cNvPr id="4" name="Picture 4" descr="Text, whiteboard&#10;&#10;Description automatically generated">
            <a:extLst>
              <a:ext uri="{FF2B5EF4-FFF2-40B4-BE49-F238E27FC236}">
                <a16:creationId xmlns:a16="http://schemas.microsoft.com/office/drawing/2014/main" id="{0A8DD6F9-256A-426E-99D2-7C3D2186CE8F}"/>
              </a:ext>
            </a:extLst>
          </p:cNvPr>
          <p:cNvPicPr>
            <a:picLocks noGrp="1" noChangeAspect="1"/>
          </p:cNvPicPr>
          <p:nvPr>
            <p:ph idx="1"/>
          </p:nvPr>
        </p:nvPicPr>
        <p:blipFill>
          <a:blip r:embed="rId2"/>
          <a:stretch>
            <a:fillRect/>
          </a:stretch>
        </p:blipFill>
        <p:spPr>
          <a:xfrm>
            <a:off x="2014539" y="1611860"/>
            <a:ext cx="7886700" cy="4890096"/>
          </a:xfrm>
        </p:spPr>
      </p:pic>
    </p:spTree>
    <p:extLst>
      <p:ext uri="{BB962C8B-B14F-4D97-AF65-F5344CB8AC3E}">
        <p14:creationId xmlns:p14="http://schemas.microsoft.com/office/powerpoint/2010/main" val="184473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3177E6-1695-4954-BA5B-35B2B0C12474}"/>
              </a:ext>
            </a:extLst>
          </p:cNvPr>
          <p:cNvSpPr>
            <a:spLocks noGrp="1"/>
          </p:cNvSpPr>
          <p:nvPr>
            <p:ph type="body" idx="1"/>
          </p:nvPr>
        </p:nvSpPr>
        <p:spPr>
          <a:xfrm>
            <a:off x="717630" y="5112654"/>
            <a:ext cx="11007523" cy="1837944"/>
          </a:xfrm>
        </p:spPr>
        <p:txBody>
          <a:bodyPr>
            <a:normAutofit/>
          </a:bodyPr>
          <a:lstStyle/>
          <a:p>
            <a:r>
              <a:rPr lang="en-US" b="1" dirty="0">
                <a:solidFill>
                  <a:srgbClr val="C00000"/>
                </a:solidFill>
                <a:effectLst/>
                <a:latin typeface="Helvetica Neue"/>
                <a:ea typeface="Calibri" panose="020F0502020204030204" pitchFamily="34" charset="0"/>
                <a:cs typeface="Calibri" panose="020F0502020204030204" pitchFamily="34" charset="0"/>
              </a:rPr>
              <a:t>Social segregation &amp; discrimination was the catalyst for civil rights activism in South Texas. The following video is from the movie Giant &amp; although it is not set in South Texas, this was common within the state. Giant was filmed in Marfa, TX &amp; was released on November 24, 1956. Civil rights is a response to the way Mexican people were excluded in society</a:t>
            </a:r>
            <a:r>
              <a:rPr lang="en-US" b="1" dirty="0">
                <a:solidFill>
                  <a:srgbClr val="C00000"/>
                </a:solidFill>
                <a:latin typeface="Helvetica Neue"/>
                <a:ea typeface="Calibri" panose="020F0502020204030204" pitchFamily="34" charset="0"/>
                <a:cs typeface="Calibri" panose="020F0502020204030204" pitchFamily="34" charset="0"/>
              </a:rPr>
              <a:t> &amp; the c</a:t>
            </a:r>
            <a:r>
              <a:rPr lang="en-US" b="1" dirty="0">
                <a:solidFill>
                  <a:srgbClr val="C00000"/>
                </a:solidFill>
                <a:effectLst/>
                <a:latin typeface="Helvetica Neue"/>
                <a:ea typeface="Calibri" panose="020F0502020204030204" pitchFamily="34" charset="0"/>
                <a:cs typeface="Calibri" panose="020F0502020204030204" pitchFamily="34" charset="0"/>
              </a:rPr>
              <a:t>onditions that Mexican Americans and other people of color faced.</a:t>
            </a:r>
            <a:endParaRPr lang="en-US" sz="2400" b="1" dirty="0">
              <a:solidFill>
                <a:srgbClr val="C00000"/>
              </a:solidFill>
            </a:endParaRPr>
          </a:p>
        </p:txBody>
      </p:sp>
      <p:pic>
        <p:nvPicPr>
          <p:cNvPr id="2" name="Online Media 1" descr="Giant (1956) - Fight Scene">
            <a:hlinkClick r:id="" action="ppaction://media"/>
            <a:extLst>
              <a:ext uri="{FF2B5EF4-FFF2-40B4-BE49-F238E27FC236}">
                <a16:creationId xmlns:a16="http://schemas.microsoft.com/office/drawing/2014/main" id="{391EC758-178B-4347-8301-DBB61D9B0047}"/>
              </a:ext>
            </a:extLst>
          </p:cNvPr>
          <p:cNvPicPr>
            <a:picLocks noRot="1" noChangeAspect="1"/>
          </p:cNvPicPr>
          <p:nvPr>
            <a:videoFile r:link="rId1"/>
          </p:nvPr>
        </p:nvPicPr>
        <p:blipFill>
          <a:blip r:embed="rId3"/>
          <a:stretch>
            <a:fillRect/>
          </a:stretch>
        </p:blipFill>
        <p:spPr>
          <a:xfrm>
            <a:off x="3181350" y="344488"/>
            <a:ext cx="5829300" cy="4368800"/>
          </a:xfrm>
          <a:prstGeom prst="rect">
            <a:avLst/>
          </a:prstGeom>
        </p:spPr>
      </p:pic>
    </p:spTree>
    <p:extLst>
      <p:ext uri="{BB962C8B-B14F-4D97-AF65-F5344CB8AC3E}">
        <p14:creationId xmlns:p14="http://schemas.microsoft.com/office/powerpoint/2010/main" val="42183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EE20-CA9A-49D2-A915-D38F5149C65D}"/>
              </a:ext>
            </a:extLst>
          </p:cNvPr>
          <p:cNvSpPr>
            <a:spLocks noGrp="1"/>
          </p:cNvSpPr>
          <p:nvPr>
            <p:ph type="title"/>
          </p:nvPr>
        </p:nvSpPr>
        <p:spPr/>
        <p:txBody>
          <a:bodyPr/>
          <a:lstStyle/>
          <a:p>
            <a:pPr algn="ctr"/>
            <a:r>
              <a:rPr lang="en-US" dirty="0"/>
              <a:t>Prominent members that changed the course of history </a:t>
            </a:r>
            <a:endParaRPr lang="en-US" dirty="0">
              <a:latin typeface="Rockwell Condensed"/>
            </a:endParaRPr>
          </a:p>
        </p:txBody>
      </p:sp>
      <p:pic>
        <p:nvPicPr>
          <p:cNvPr id="4" name="Picture 4" descr="A person wearing a suit and tie posing for a photo&#10;&#10;Description automatically generated">
            <a:extLst>
              <a:ext uri="{FF2B5EF4-FFF2-40B4-BE49-F238E27FC236}">
                <a16:creationId xmlns:a16="http://schemas.microsoft.com/office/drawing/2014/main" id="{99397229-4D97-4BE3-8B2C-264807E5AF68}"/>
              </a:ext>
            </a:extLst>
          </p:cNvPr>
          <p:cNvPicPr>
            <a:picLocks noGrp="1" noChangeAspect="1"/>
          </p:cNvPicPr>
          <p:nvPr>
            <p:ph idx="1"/>
          </p:nvPr>
        </p:nvPicPr>
        <p:blipFill>
          <a:blip r:embed="rId2"/>
          <a:stretch>
            <a:fillRect/>
          </a:stretch>
        </p:blipFill>
        <p:spPr>
          <a:xfrm>
            <a:off x="1070711" y="1976891"/>
            <a:ext cx="5274469" cy="4050792"/>
          </a:xfrm>
        </p:spPr>
      </p:pic>
      <p:sp>
        <p:nvSpPr>
          <p:cNvPr id="5" name="TextBox 4">
            <a:extLst>
              <a:ext uri="{FF2B5EF4-FFF2-40B4-BE49-F238E27FC236}">
                <a16:creationId xmlns:a16="http://schemas.microsoft.com/office/drawing/2014/main" id="{B9AFF4BA-E620-4026-8EFC-E2B17713DFDF}"/>
              </a:ext>
            </a:extLst>
          </p:cNvPr>
          <p:cNvSpPr txBox="1"/>
          <p:nvPr/>
        </p:nvSpPr>
        <p:spPr>
          <a:xfrm>
            <a:off x="6879021" y="1978573"/>
            <a:ext cx="3505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Picture, Alonso S. Perales with José de la Luz Sáenz in 1952. Perales is standing on the left. Both men were instrumental leaders for the League of United Latin American Citizens. </a:t>
            </a:r>
          </a:p>
          <a:p>
            <a:r>
              <a:rPr lang="en-US" dirty="0"/>
              <a:t>TSHA. </a:t>
            </a:r>
          </a:p>
        </p:txBody>
      </p:sp>
      <p:sp>
        <p:nvSpPr>
          <p:cNvPr id="6" name="TextBox 5">
            <a:extLst>
              <a:ext uri="{FF2B5EF4-FFF2-40B4-BE49-F238E27FC236}">
                <a16:creationId xmlns:a16="http://schemas.microsoft.com/office/drawing/2014/main" id="{F6115542-EAF0-4549-9F1C-A67CA216CD6A}"/>
              </a:ext>
            </a:extLst>
          </p:cNvPr>
          <p:cNvSpPr txBox="1"/>
          <p:nvPr/>
        </p:nvSpPr>
        <p:spPr>
          <a:xfrm>
            <a:off x="6798550" y="4315481"/>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J.T. Canales, pictured within his own slide, was the third instrumental member to give rise to LULAC</a:t>
            </a:r>
          </a:p>
        </p:txBody>
      </p:sp>
    </p:spTree>
    <p:extLst>
      <p:ext uri="{BB962C8B-B14F-4D97-AF65-F5344CB8AC3E}">
        <p14:creationId xmlns:p14="http://schemas.microsoft.com/office/powerpoint/2010/main" val="39331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A495-05EC-46E1-B2BF-D86B0D268742}"/>
              </a:ext>
            </a:extLst>
          </p:cNvPr>
          <p:cNvSpPr>
            <a:spLocks noGrp="1"/>
          </p:cNvSpPr>
          <p:nvPr>
            <p:ph type="title"/>
          </p:nvPr>
        </p:nvSpPr>
        <p:spPr/>
        <p:txBody>
          <a:bodyPr/>
          <a:lstStyle/>
          <a:p>
            <a:pPr algn="ctr"/>
            <a:r>
              <a:rPr lang="en-US" dirty="0"/>
              <a:t>J.T. Canales – Brownsville, TX</a:t>
            </a:r>
          </a:p>
        </p:txBody>
      </p:sp>
      <p:sp>
        <p:nvSpPr>
          <p:cNvPr id="3" name="Content Placeholder 2">
            <a:extLst>
              <a:ext uri="{FF2B5EF4-FFF2-40B4-BE49-F238E27FC236}">
                <a16:creationId xmlns:a16="http://schemas.microsoft.com/office/drawing/2014/main" id="{781D210F-8FC9-484C-9FAD-47469D65E811}"/>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1200" dirty="0"/>
              <a:t>Source: https://www.youtube.com/watch?v=L5s5jiiNxgo</a:t>
            </a:r>
          </a:p>
          <a:p>
            <a:endParaRPr lang="en-US" dirty="0"/>
          </a:p>
        </p:txBody>
      </p:sp>
      <p:pic>
        <p:nvPicPr>
          <p:cNvPr id="5" name="Online Media 4" descr="Hispanic Heritage Month: J.T. Canales">
            <a:hlinkClick r:id="" action="ppaction://media"/>
            <a:extLst>
              <a:ext uri="{FF2B5EF4-FFF2-40B4-BE49-F238E27FC236}">
                <a16:creationId xmlns:a16="http://schemas.microsoft.com/office/drawing/2014/main" id="{42839F92-8E06-AD4B-B2EC-D6086E94C789}"/>
              </a:ext>
            </a:extLst>
          </p:cNvPr>
          <p:cNvPicPr>
            <a:picLocks noRot="1" noChangeAspect="1"/>
          </p:cNvPicPr>
          <p:nvPr>
            <a:videoFile r:link="rId1"/>
          </p:nvPr>
        </p:nvPicPr>
        <p:blipFill>
          <a:blip r:embed="rId3"/>
          <a:stretch>
            <a:fillRect/>
          </a:stretch>
        </p:blipFill>
        <p:spPr>
          <a:xfrm>
            <a:off x="2947987" y="1968817"/>
            <a:ext cx="6096000" cy="3429000"/>
          </a:xfrm>
          <a:prstGeom prst="rect">
            <a:avLst/>
          </a:prstGeom>
        </p:spPr>
      </p:pic>
    </p:spTree>
    <p:extLst>
      <p:ext uri="{BB962C8B-B14F-4D97-AF65-F5344CB8AC3E}">
        <p14:creationId xmlns:p14="http://schemas.microsoft.com/office/powerpoint/2010/main" val="36379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98</TotalTime>
  <Words>1337</Words>
  <Application>Microsoft Office PowerPoint</Application>
  <PresentationFormat>Widescreen</PresentationFormat>
  <Paragraphs>55</Paragraphs>
  <Slides>19</Slides>
  <Notes>0</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Wood Type</vt:lpstr>
      <vt:lpstr>Fall 2020 workshop November 7, 2020</vt:lpstr>
      <vt:lpstr>Treaty of Guadalupe Hidalgo 1848</vt:lpstr>
      <vt:lpstr>PowerPoint Presentation</vt:lpstr>
      <vt:lpstr>Early civil rights in the Lower Rio Grande Valley  1900-1930</vt:lpstr>
      <vt:lpstr>Social atmosphere regarding race</vt:lpstr>
      <vt:lpstr>Ethnic and racial arena </vt:lpstr>
      <vt:lpstr>PowerPoint Presentation</vt:lpstr>
      <vt:lpstr>Prominent members that changed the course of history </vt:lpstr>
      <vt:lpstr>J.T. Canales – Brownsville, TX</vt:lpstr>
      <vt:lpstr>Harlingen Municipal Auditorium,  Lulac convention, Harlingen, tX</vt:lpstr>
      <vt:lpstr>Aurora E. Orozco, Mercedes, TX</vt:lpstr>
      <vt:lpstr>Aurora Estrada Orozco 1918-2011   </vt:lpstr>
      <vt:lpstr>Adela sloss-vento, </vt:lpstr>
      <vt:lpstr>Pharr San Juan High School - 1915</vt:lpstr>
      <vt:lpstr>Pharr-San Juan High school - 1915</vt:lpstr>
      <vt:lpstr>Pharr-San Juan Senior Class of 1927   Adela Sloss</vt:lpstr>
      <vt:lpstr>Life and career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2020 workshop November 7, 2020</dc:title>
  <dc:creator>Elizabeth Salinas</dc:creator>
  <cp:lastModifiedBy>Elizabeth Salinas</cp:lastModifiedBy>
  <cp:revision>98</cp:revision>
  <dcterms:created xsi:type="dcterms:W3CDTF">2020-11-04T16:33:23Z</dcterms:created>
  <dcterms:modified xsi:type="dcterms:W3CDTF">2021-03-20T05:19:19Z</dcterms:modified>
</cp:coreProperties>
</file>