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769" r:id="rId4"/>
  </p:sldMasterIdLst>
  <p:notesMasterIdLst>
    <p:notesMasterId r:id="rId20"/>
  </p:notesMasterIdLst>
  <p:handoutMasterIdLst>
    <p:handoutMasterId r:id="rId21"/>
  </p:handoutMasterIdLst>
  <p:sldIdLst>
    <p:sldId id="325" r:id="rId5"/>
    <p:sldId id="326" r:id="rId6"/>
    <p:sldId id="327" r:id="rId7"/>
    <p:sldId id="328" r:id="rId8"/>
    <p:sldId id="318" r:id="rId9"/>
    <p:sldId id="330" r:id="rId10"/>
    <p:sldId id="331" r:id="rId11"/>
    <p:sldId id="332" r:id="rId12"/>
    <p:sldId id="329" r:id="rId13"/>
    <p:sldId id="333" r:id="rId14"/>
    <p:sldId id="334" r:id="rId15"/>
    <p:sldId id="335" r:id="rId16"/>
    <p:sldId id="319" r:id="rId17"/>
    <p:sldId id="321" r:id="rId18"/>
    <p:sldId id="336"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535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93AADBF-A0EB-1A76-901E-633E0C7833DB}" v="1" dt="2021-03-10T17:55:32.90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34" autoAdjust="0"/>
  </p:normalViewPr>
  <p:slideViewPr>
    <p:cSldViewPr snapToGrid="0">
      <p:cViewPr varScale="1">
        <p:scale>
          <a:sx n="114" d="100"/>
          <a:sy n="114" d="100"/>
        </p:scale>
        <p:origin x="474" y="102"/>
      </p:cViewPr>
      <p:guideLst>
        <p:guide orient="horz" pos="2160"/>
        <p:guide pos="3840"/>
      </p:guideLst>
    </p:cSldViewPr>
  </p:slideViewPr>
  <p:notesTextViewPr>
    <p:cViewPr>
      <p:scale>
        <a:sx n="1" d="1"/>
        <a:sy n="1" d="1"/>
      </p:scale>
      <p:origin x="0" y="0"/>
    </p:cViewPr>
  </p:notesTextViewPr>
  <p:notesViewPr>
    <p:cSldViewPr snapToGrid="0">
      <p:cViewPr varScale="1">
        <p:scale>
          <a:sx n="60" d="100"/>
          <a:sy n="60" d="100"/>
        </p:scale>
        <p:origin x="3187" y="3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 Id="rId27"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26D37A0-F398-4276-AAF6-E62AA90BC97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7D96B402-FD6E-4995-8160-C6DD76DAAC5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BA37F7A-782D-430C-B7DE-046B665BEF14}" type="datetimeFigureOut">
              <a:rPr lang="en-US" smtClean="0"/>
              <a:t>7/15/2021</a:t>
            </a:fld>
            <a:endParaRPr lang="en-US" dirty="0"/>
          </a:p>
        </p:txBody>
      </p:sp>
      <p:sp>
        <p:nvSpPr>
          <p:cNvPr id="4" name="Footer Placeholder 3">
            <a:extLst>
              <a:ext uri="{FF2B5EF4-FFF2-40B4-BE49-F238E27FC236}">
                <a16:creationId xmlns:a16="http://schemas.microsoft.com/office/drawing/2014/main" id="{67BA7967-B488-405D-84A2-64F6D9128F3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6A65115A-3EB4-4B47-8F4B-4F42519BF90C}"/>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D0885D5-D443-4228-8B2C-B9DF9A30D578}" type="slidenum">
              <a:rPr lang="en-US" smtClean="0"/>
              <a:t>‹#›</a:t>
            </a:fld>
            <a:endParaRPr lang="en-US" dirty="0"/>
          </a:p>
        </p:txBody>
      </p:sp>
    </p:spTree>
    <p:extLst>
      <p:ext uri="{BB962C8B-B14F-4D97-AF65-F5344CB8AC3E}">
        <p14:creationId xmlns:p14="http://schemas.microsoft.com/office/powerpoint/2010/main" val="41478913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61CCEED-E5F4-4698-B012-83262916D7BD}" type="datetimeFigureOut">
              <a:rPr lang="en-US" noProof="0" smtClean="0"/>
              <a:t>7/15/2021</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D2F9AB-3C90-481E-8C34-4F549BF455D7}" type="slidenum">
              <a:rPr lang="en-US" noProof="0" smtClean="0"/>
              <a:t>‹#›</a:t>
            </a:fld>
            <a:endParaRPr lang="en-US" noProof="0" dirty="0"/>
          </a:p>
        </p:txBody>
      </p:sp>
    </p:spTree>
    <p:extLst>
      <p:ext uri="{BB962C8B-B14F-4D97-AF65-F5344CB8AC3E}">
        <p14:creationId xmlns:p14="http://schemas.microsoft.com/office/powerpoint/2010/main" val="38917179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816531-CCD3-4909-A41B-EAB1049BDA8C}" type="datetime1">
              <a:rPr lang="en-US" smtClean="0"/>
              <a:t>7/15/2021</a:t>
            </a:fld>
            <a:endParaRPr lang="en-US" dirty="0"/>
          </a:p>
        </p:txBody>
      </p:sp>
      <p:sp>
        <p:nvSpPr>
          <p:cNvPr id="5" name="Footer Placeholder 4"/>
          <p:cNvSpPr>
            <a:spLocks noGrp="1"/>
          </p:cNvSpPr>
          <p:nvPr>
            <p:ph type="ftr" sz="quarter" idx="11"/>
          </p:nvPr>
        </p:nvSpPr>
        <p:spPr/>
        <p:txBody>
          <a:bodyPr/>
          <a:lstStyle/>
          <a:p>
            <a:pPr algn="l"/>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0112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F1CA9-BED2-4756-8AEF-E0F68B0488B6}" type="datetime1">
              <a:rPr lang="en-US" smtClean="0"/>
              <a:pPr/>
              <a:t>7/15/2021</a:t>
            </a:fld>
            <a:endParaRPr lang="en-US" dirty="0"/>
          </a:p>
        </p:txBody>
      </p:sp>
      <p:sp>
        <p:nvSpPr>
          <p:cNvPr id="5" name="Footer Placeholder 4"/>
          <p:cNvSpPr>
            <a:spLocks noGrp="1"/>
          </p:cNvSpPr>
          <p:nvPr>
            <p:ph type="ftr" sz="quarter" idx="11"/>
          </p:nvPr>
        </p:nvSpPr>
        <p:spPr/>
        <p:txBody>
          <a:bodyPr/>
          <a:lstStyle/>
          <a:p>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371280771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A7F1CA9-BED2-4756-8AEF-E0F68B0488B6}" type="datetime1">
              <a:rPr lang="en-US" smtClean="0"/>
              <a:pPr/>
              <a:t>7/15/2021</a:t>
            </a:fld>
            <a:endParaRPr lang="en-US" dirty="0"/>
          </a:p>
        </p:txBody>
      </p:sp>
      <p:sp>
        <p:nvSpPr>
          <p:cNvPr id="5" name="Footer Placeholder 4"/>
          <p:cNvSpPr>
            <a:spLocks noGrp="1"/>
          </p:cNvSpPr>
          <p:nvPr>
            <p:ph type="ftr" sz="quarter" idx="11"/>
          </p:nvPr>
        </p:nvSpPr>
        <p:spPr/>
        <p:txBody>
          <a:bodyPr/>
          <a:lstStyle/>
          <a:p>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4072795846"/>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605951" y="6423914"/>
            <a:ext cx="2844799" cy="365125"/>
          </a:xfrm>
        </p:spPr>
        <p:txBody>
          <a:bodyPr/>
          <a:lstStyle/>
          <a:p>
            <a:fld id="{BC34B1AC-9A7E-4B2F-BE59-65E2DDF1D6F6}" type="datetime1">
              <a:rPr lang="en-US" smtClean="0"/>
              <a:t>7/15/2021</a:t>
            </a:fld>
            <a:endParaRPr lang="en-US" dirty="0"/>
          </a:p>
        </p:txBody>
      </p:sp>
      <p:sp>
        <p:nvSpPr>
          <p:cNvPr id="6" name="Slide Number Placeholder 5"/>
          <p:cNvSpPr>
            <a:spLocks noGrp="1"/>
          </p:cNvSpPr>
          <p:nvPr>
            <p:ph type="sldNum" sz="quarter" idx="12"/>
          </p:nvPr>
        </p:nvSpPr>
        <p:spPr>
          <a:xfrm>
            <a:off x="10795363" y="6423914"/>
            <a:ext cx="1052510" cy="365125"/>
          </a:xfrm>
        </p:spPr>
        <p:txBody>
          <a:bodyPr/>
          <a:lstStyle/>
          <a:p>
            <a:fld id="{3A98EE3D-8CD1-4C3F-BD1C-C98C9596463C}" type="slidenum">
              <a:rPr lang="en-US" smtClean="0"/>
              <a:t>‹#›</a:t>
            </a:fld>
            <a:endParaRPr lang="en-US" dirty="0"/>
          </a:p>
        </p:txBody>
      </p:sp>
      <p:sp>
        <p:nvSpPr>
          <p:cNvPr id="7" name="Footer Placeholder 5">
            <a:extLst>
              <a:ext uri="{FF2B5EF4-FFF2-40B4-BE49-F238E27FC236}">
                <a16:creationId xmlns:a16="http://schemas.microsoft.com/office/drawing/2014/main" id="{D5D91A8B-765C-4E59-8109-94DA4EA55B37}"/>
              </a:ext>
            </a:extLst>
          </p:cNvPr>
          <p:cNvSpPr>
            <a:spLocks noGrp="1"/>
          </p:cNvSpPr>
          <p:nvPr>
            <p:ph type="ftr" sz="quarter" idx="11"/>
          </p:nvPr>
        </p:nvSpPr>
        <p:spPr>
          <a:xfrm>
            <a:off x="355101" y="6423914"/>
            <a:ext cx="6818262" cy="365125"/>
          </a:xfrm>
        </p:spPr>
        <p:txBody>
          <a:bodyPr/>
          <a:lstStyle/>
          <a:p>
            <a:pPr algn="l"/>
            <a:r>
              <a:rPr lang="en-US" dirty="0"/>
              <a:t>Teach a Course</a:t>
            </a:r>
          </a:p>
        </p:txBody>
      </p:sp>
      <p:sp>
        <p:nvSpPr>
          <p:cNvPr id="9" name="Rectangle 8">
            <a:extLst>
              <a:ext uri="{FF2B5EF4-FFF2-40B4-BE49-F238E27FC236}">
                <a16:creationId xmlns:a16="http://schemas.microsoft.com/office/drawing/2014/main" id="{0F0F318B-B2C4-4893-95F3-E1AB652A1F17}"/>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34FB09F2-FC78-4161-B5F8-C064B938BE73}"/>
              </a:ext>
            </a:extLst>
          </p:cNvPr>
          <p:cNvSpPr>
            <a:spLocks noGrp="1"/>
          </p:cNvSpPr>
          <p:nvPr>
            <p:ph type="title"/>
          </p:nvPr>
        </p:nvSpPr>
        <p:spPr>
          <a:xfrm>
            <a:off x="581192" y="702156"/>
            <a:ext cx="11029616" cy="1013800"/>
          </a:xfrm>
        </p:spPr>
        <p:txBody>
          <a:bodyPr/>
          <a:lstStyle>
            <a:lvl1pPr>
              <a:defRPr>
                <a:solidFill>
                  <a:schemeClr val="bg1"/>
                </a:solidFill>
              </a:defRPr>
            </a:lvl1pPr>
          </a:lstStyle>
          <a:p>
            <a:r>
              <a:rPr lang="en-US"/>
              <a:t>Click to edit Master title style</a:t>
            </a:r>
            <a:endParaRPr lang="en-US" dirty="0"/>
          </a:p>
        </p:txBody>
      </p:sp>
      <p:sp>
        <p:nvSpPr>
          <p:cNvPr id="11" name="Content Placeholder 2">
            <a:extLst>
              <a:ext uri="{FF2B5EF4-FFF2-40B4-BE49-F238E27FC236}">
                <a16:creationId xmlns:a16="http://schemas.microsoft.com/office/drawing/2014/main" id="{08CB40EA-D0BA-41DA-91DE-15B4C161DD28}"/>
              </a:ext>
            </a:extLst>
          </p:cNvPr>
          <p:cNvSpPr>
            <a:spLocks noGrp="1"/>
          </p:cNvSpPr>
          <p:nvPr>
            <p:ph idx="1"/>
          </p:nvPr>
        </p:nvSpPr>
        <p:spPr>
          <a:xfrm>
            <a:off x="581192" y="2180496"/>
            <a:ext cx="11029615" cy="367830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84940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7" name="Date Placeholder 6">
            <a:extLst>
              <a:ext uri="{FF2B5EF4-FFF2-40B4-BE49-F238E27FC236}">
                <a16:creationId xmlns:a16="http://schemas.microsoft.com/office/drawing/2014/main" id="{950CE4CA-34EA-472D-A23C-1DE165FCAA2F}"/>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9" name="Slide Number Placeholder 8">
            <a:extLst>
              <a:ext uri="{FF2B5EF4-FFF2-40B4-BE49-F238E27FC236}">
                <a16:creationId xmlns:a16="http://schemas.microsoft.com/office/drawing/2014/main" id="{52AC1173-613F-48B1-B860-00397875FEEA}"/>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0" name="Footer Placeholder 5">
            <a:extLst>
              <a:ext uri="{FF2B5EF4-FFF2-40B4-BE49-F238E27FC236}">
                <a16:creationId xmlns:a16="http://schemas.microsoft.com/office/drawing/2014/main" id="{94036C93-814B-4155-A748-7731CA60AC88}"/>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11" name="Rectangle 10">
            <a:extLst>
              <a:ext uri="{FF2B5EF4-FFF2-40B4-BE49-F238E27FC236}">
                <a16:creationId xmlns:a16="http://schemas.microsoft.com/office/drawing/2014/main" id="{DA4EE69F-D906-40FA-8109-46DF1B1A16FA}"/>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a:extLst>
              <a:ext uri="{FF2B5EF4-FFF2-40B4-BE49-F238E27FC236}">
                <a16:creationId xmlns:a16="http://schemas.microsoft.com/office/drawing/2014/main" id="{7DC41C5E-3615-4EA8-B8E6-E2B196256B1C}"/>
              </a:ext>
            </a:extLst>
          </p:cNvPr>
          <p:cNvSpPr>
            <a:spLocks noGrp="1"/>
          </p:cNvSpPr>
          <p:nvPr>
            <p:ph type="title"/>
          </p:nvPr>
        </p:nvSpPr>
        <p:spPr>
          <a:xfrm>
            <a:off x="581193" y="729658"/>
            <a:ext cx="11029616" cy="988332"/>
          </a:xfrm>
        </p:spPr>
        <p:txBody>
          <a:bodyPr/>
          <a:lstStyle>
            <a:lvl1pPr>
              <a:defRPr>
                <a:solidFill>
                  <a:schemeClr val="bg1"/>
                </a:solidFill>
              </a:defRPr>
            </a:lvl1pPr>
          </a:lstStyle>
          <a:p>
            <a:r>
              <a:rPr lang="en-US" noProof="0"/>
              <a:t>Click to edit Master title style</a:t>
            </a:r>
          </a:p>
        </p:txBody>
      </p:sp>
      <p:sp>
        <p:nvSpPr>
          <p:cNvPr id="13" name="Text Placeholder 2">
            <a:extLst>
              <a:ext uri="{FF2B5EF4-FFF2-40B4-BE49-F238E27FC236}">
                <a16:creationId xmlns:a16="http://schemas.microsoft.com/office/drawing/2014/main" id="{9555D9C2-1EA2-4557-9496-E7AEA7A128B8}"/>
              </a:ext>
            </a:extLst>
          </p:cNvPr>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4" name="Content Placeholder 3">
            <a:extLst>
              <a:ext uri="{FF2B5EF4-FFF2-40B4-BE49-F238E27FC236}">
                <a16:creationId xmlns:a16="http://schemas.microsoft.com/office/drawing/2014/main" id="{A464C6A4-3497-4DA5-945D-7A771E383ACF}"/>
              </a:ext>
            </a:extLst>
          </p:cNvPr>
          <p:cNvSpPr>
            <a:spLocks noGrp="1"/>
          </p:cNvSpPr>
          <p:nvPr>
            <p:ph sz="half" idx="2"/>
          </p:nvPr>
        </p:nvSpPr>
        <p:spPr>
          <a:xfrm>
            <a:off x="581194"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 name="Text Placeholder 4">
            <a:extLst>
              <a:ext uri="{FF2B5EF4-FFF2-40B4-BE49-F238E27FC236}">
                <a16:creationId xmlns:a16="http://schemas.microsoft.com/office/drawing/2014/main" id="{91C3F39A-C070-4EEB-9285-4EFBEE5FB54A}"/>
              </a:ext>
            </a:extLst>
          </p:cNvPr>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Click to edit Master text styles</a:t>
            </a:r>
          </a:p>
        </p:txBody>
      </p:sp>
      <p:sp>
        <p:nvSpPr>
          <p:cNvPr id="16" name="Content Placeholder 5">
            <a:extLst>
              <a:ext uri="{FF2B5EF4-FFF2-40B4-BE49-F238E27FC236}">
                <a16:creationId xmlns:a16="http://schemas.microsoft.com/office/drawing/2014/main" id="{07E4AC67-32FA-4B42-9340-5E57C82F7437}"/>
              </a:ext>
            </a:extLst>
          </p:cNvPr>
          <p:cNvSpPr>
            <a:spLocks noGrp="1"/>
          </p:cNvSpPr>
          <p:nvPr>
            <p:ph sz="quarter" idx="4"/>
          </p:nvPr>
        </p:nvSpPr>
        <p:spPr>
          <a:xfrm>
            <a:off x="6217709" y="2926052"/>
            <a:ext cx="5393100" cy="2934999"/>
          </a:xfrm>
        </p:spPr>
        <p:txBody>
          <a:bodyPr anchor="t">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11939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Rectangle 6">
            <a:extLst>
              <a:ext uri="{FF2B5EF4-FFF2-40B4-BE49-F238E27FC236}">
                <a16:creationId xmlns:a16="http://schemas.microsoft.com/office/drawing/2014/main" id="{0020220C-6241-4A3B-9017-445FC82876DD}"/>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575894" y="729658"/>
            <a:ext cx="11029616" cy="988332"/>
          </a:xfrm>
        </p:spPr>
        <p:txBody>
          <a:bodyPr/>
          <a:lstStyle>
            <a:lvl1pPr>
              <a:defRPr>
                <a:solidFill>
                  <a:schemeClr val="bg1"/>
                </a:solidFill>
              </a:defRPr>
            </a:lvl1pPr>
          </a:lstStyle>
          <a:p>
            <a:r>
              <a:rPr lang="en-US" noProof="0"/>
              <a:t>Click to edit Master title style</a:t>
            </a:r>
          </a:p>
        </p:txBody>
      </p:sp>
    </p:spTree>
    <p:extLst>
      <p:ext uri="{BB962C8B-B14F-4D97-AF65-F5344CB8AC3E}">
        <p14:creationId xmlns:p14="http://schemas.microsoft.com/office/powerpoint/2010/main" val="23004124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B11BF3AA-AA64-40B2-94AA-20312968771D}"/>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E1444EA1-5452-4A23-B72D-9B65C311F2FC}"/>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3A5BB48A-749C-4DBB-8723-91ACE9CEA73E}"/>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Rectangle 8">
            <a:extLst>
              <a:ext uri="{FF2B5EF4-FFF2-40B4-BE49-F238E27FC236}">
                <a16:creationId xmlns:a16="http://schemas.microsoft.com/office/drawing/2014/main" id="{24F70AE1-0373-4B8E-9C6F-A87681145315}"/>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Title 1">
            <a:extLst>
              <a:ext uri="{FF2B5EF4-FFF2-40B4-BE49-F238E27FC236}">
                <a16:creationId xmlns:a16="http://schemas.microsoft.com/office/drawing/2014/main" id="{A4CFD6FA-0DEF-4E30-82DA-0BAB26B41E5B}"/>
              </a:ext>
            </a:extLst>
          </p:cNvPr>
          <p:cNvSpPr>
            <a:spLocks noGrp="1"/>
          </p:cNvSpPr>
          <p:nvPr>
            <p:ph type="title"/>
          </p:nvPr>
        </p:nvSpPr>
        <p:spPr>
          <a:xfrm>
            <a:off x="581192" y="5262296"/>
            <a:ext cx="4909445" cy="689514"/>
          </a:xfrm>
        </p:spPr>
        <p:txBody>
          <a:bodyPr anchor="ctr"/>
          <a:lstStyle>
            <a:lvl1pPr algn="l">
              <a:defRPr sz="2000" b="0">
                <a:solidFill>
                  <a:schemeClr val="accent1">
                    <a:lumMod val="50000"/>
                  </a:schemeClr>
                </a:solidFill>
              </a:defRPr>
            </a:lvl1pPr>
          </a:lstStyle>
          <a:p>
            <a:r>
              <a:rPr lang="en-US" noProof="0"/>
              <a:t>Click to edit Master title style</a:t>
            </a:r>
          </a:p>
        </p:txBody>
      </p:sp>
      <p:sp>
        <p:nvSpPr>
          <p:cNvPr id="11" name="Content Placeholder 2">
            <a:extLst>
              <a:ext uri="{FF2B5EF4-FFF2-40B4-BE49-F238E27FC236}">
                <a16:creationId xmlns:a16="http://schemas.microsoft.com/office/drawing/2014/main" id="{C01EE411-05BB-43B4-BF85-4222430030F4}"/>
              </a:ext>
            </a:extLst>
          </p:cNvPr>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Text Placeholder 3">
            <a:extLst>
              <a:ext uri="{FF2B5EF4-FFF2-40B4-BE49-F238E27FC236}">
                <a16:creationId xmlns:a16="http://schemas.microsoft.com/office/drawing/2014/main" id="{7C2A48C1-57D3-4A3D-B843-6ACC41EEE8E6}"/>
              </a:ext>
            </a:extLst>
          </p:cNvPr>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14022791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8" name="Footer Placeholder 5">
            <a:extLst>
              <a:ext uri="{FF2B5EF4-FFF2-40B4-BE49-F238E27FC236}">
                <a16:creationId xmlns:a16="http://schemas.microsoft.com/office/drawing/2014/main" id="{D740D193-BF72-46A1-AFE9-DA960BABE46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9" name="Title 1">
            <a:extLst>
              <a:ext uri="{FF2B5EF4-FFF2-40B4-BE49-F238E27FC236}">
                <a16:creationId xmlns:a16="http://schemas.microsoft.com/office/drawing/2014/main" id="{F47352EA-4890-4FE1-97BD-8CCB09F58794}"/>
              </a:ext>
            </a:extLst>
          </p:cNvPr>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noProof="0"/>
              <a:t>Click to edit Master title style</a:t>
            </a:r>
          </a:p>
        </p:txBody>
      </p:sp>
      <p:sp>
        <p:nvSpPr>
          <p:cNvPr id="10" name="Picture Placeholder 2">
            <a:extLst>
              <a:ext uri="{FF2B5EF4-FFF2-40B4-BE49-F238E27FC236}">
                <a16:creationId xmlns:a16="http://schemas.microsoft.com/office/drawing/2014/main" id="{EEBAE269-6AC1-4BFB-8694-696AFD04DC84}"/>
              </a:ext>
            </a:extLst>
          </p:cNvPr>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noProof="0"/>
              <a:t>Click icon to add picture</a:t>
            </a:r>
            <a:endParaRPr lang="en-US" noProof="0" dirty="0"/>
          </a:p>
        </p:txBody>
      </p:sp>
      <p:sp>
        <p:nvSpPr>
          <p:cNvPr id="11" name="Text Placeholder 3">
            <a:extLst>
              <a:ext uri="{FF2B5EF4-FFF2-40B4-BE49-F238E27FC236}">
                <a16:creationId xmlns:a16="http://schemas.microsoft.com/office/drawing/2014/main" id="{F67E35A4-831E-477F-9962-C62C2A6492CD}"/>
              </a:ext>
            </a:extLst>
          </p:cNvPr>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noProof="0"/>
              <a:t>Click to edit Master text styles</a:t>
            </a:r>
          </a:p>
        </p:txBody>
      </p:sp>
    </p:spTree>
    <p:extLst>
      <p:ext uri="{BB962C8B-B14F-4D97-AF65-F5344CB8AC3E}">
        <p14:creationId xmlns:p14="http://schemas.microsoft.com/office/powerpoint/2010/main" val="30081061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242275"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358529"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4" name="Text Placeholder 3">
            <a:extLst>
              <a:ext uri="{FF2B5EF4-FFF2-40B4-BE49-F238E27FC236}">
                <a16:creationId xmlns:a16="http://schemas.microsoft.com/office/drawing/2014/main" id="{9AC935A1-3DFF-457D-8C70-E337C3D84F5A}"/>
              </a:ext>
            </a:extLst>
          </p:cNvPr>
          <p:cNvSpPr>
            <a:spLocks noGrp="1"/>
          </p:cNvSpPr>
          <p:nvPr>
            <p:ph type="body" sz="half" idx="2"/>
          </p:nvPr>
        </p:nvSpPr>
        <p:spPr>
          <a:xfrm>
            <a:off x="358529" y="2057400"/>
            <a:ext cx="3790884" cy="3811588"/>
          </a:xfrm>
        </p:spPr>
        <p:txBody>
          <a:bodyPr/>
          <a:lstStyle>
            <a:lvl1pPr marL="216000" indent="-216000">
              <a:lnSpc>
                <a:spcPct val="90000"/>
              </a:lnSpc>
              <a:buFont typeface="Wingdings" panose="05000000000000000000" pitchFamily="2" charset="2"/>
              <a:buChar char="§"/>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Click to edit Master text styles</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Footer Placeholder 5">
            <a:extLst>
              <a:ext uri="{FF2B5EF4-FFF2-40B4-BE49-F238E27FC236}">
                <a16:creationId xmlns:a16="http://schemas.microsoft.com/office/drawing/2014/main" id="{A620A17C-5577-4021-9044-146DC609ECC5}"/>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26862248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Picture with Caption_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8047164"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4144457" y="457200"/>
            <a:ext cx="379088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4144457" y="2057400"/>
            <a:ext cx="3791456" cy="3862388"/>
          </a:xfrm>
        </p:spPr>
        <p:txBody>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2" name="Footer Placeholder 5">
            <a:extLst>
              <a:ext uri="{FF2B5EF4-FFF2-40B4-BE49-F238E27FC236}">
                <a16:creationId xmlns:a16="http://schemas.microsoft.com/office/drawing/2014/main" id="{3D444C08-6A3A-4BFB-9494-43F3DE33E91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1445521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Picture with Caption_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79842E67-35F4-4EC2-B5B4-6D02111EDAD7}"/>
              </a:ext>
            </a:extLst>
          </p:cNvPr>
          <p:cNvSpPr>
            <a:spLocks noGrp="1"/>
          </p:cNvSpPr>
          <p:nvPr>
            <p:ph type="pic" idx="1"/>
          </p:nvPr>
        </p:nvSpPr>
        <p:spPr>
          <a:xfrm>
            <a:off x="441959"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10" name="Picture Placeholder 2">
            <a:extLst>
              <a:ext uri="{FF2B5EF4-FFF2-40B4-BE49-F238E27FC236}">
                <a16:creationId xmlns:a16="http://schemas.microsoft.com/office/drawing/2014/main" id="{6553049D-F1F2-4E3C-B0A3-D2BCB35B18A8}"/>
              </a:ext>
            </a:extLst>
          </p:cNvPr>
          <p:cNvSpPr>
            <a:spLocks noGrp="1"/>
          </p:cNvSpPr>
          <p:nvPr>
            <p:ph type="pic" idx="13"/>
          </p:nvPr>
        </p:nvSpPr>
        <p:spPr>
          <a:xfrm>
            <a:off x="4244562" y="641101"/>
            <a:ext cx="3702877" cy="5749461"/>
          </a:xfrm>
          <a:solidFill>
            <a:schemeClr val="bg1">
              <a:lumMod val="85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1791EB1F-E7C6-4FF7-BE74-BEF6056BACE4}"/>
              </a:ext>
            </a:extLst>
          </p:cNvPr>
          <p:cNvSpPr>
            <a:spLocks noGrp="1"/>
          </p:cNvSpPr>
          <p:nvPr>
            <p:ph type="title"/>
          </p:nvPr>
        </p:nvSpPr>
        <p:spPr>
          <a:xfrm>
            <a:off x="8355530" y="457200"/>
            <a:ext cx="3577394" cy="1600200"/>
          </a:xfrm>
        </p:spPr>
        <p:txBody>
          <a:bodyPr anchor="b">
            <a:normAutofit/>
          </a:bodyPr>
          <a:lstStyle>
            <a:lvl1pPr>
              <a:defRPr sz="2800">
                <a:solidFill>
                  <a:schemeClr val="accent1">
                    <a:lumMod val="75000"/>
                  </a:schemeClr>
                </a:solidFill>
              </a:defRPr>
            </a:lvl1pPr>
          </a:lstStyle>
          <a:p>
            <a:r>
              <a:rPr lang="en-US" noProof="0"/>
              <a:t>Click to edit Master title style</a:t>
            </a:r>
          </a:p>
        </p:txBody>
      </p:sp>
      <p:sp>
        <p:nvSpPr>
          <p:cNvPr id="5" name="Date Placeholder 4">
            <a:extLst>
              <a:ext uri="{FF2B5EF4-FFF2-40B4-BE49-F238E27FC236}">
                <a16:creationId xmlns:a16="http://schemas.microsoft.com/office/drawing/2014/main" id="{506B7143-9C17-4A62-9B23-F2717C500886}"/>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7" name="Slide Number Placeholder 6">
            <a:extLst>
              <a:ext uri="{FF2B5EF4-FFF2-40B4-BE49-F238E27FC236}">
                <a16:creationId xmlns:a16="http://schemas.microsoft.com/office/drawing/2014/main" id="{7DD0075C-AB97-4D80-BF0E-6D96D0A8F963}"/>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11" name="Content Placeholder 8">
            <a:extLst>
              <a:ext uri="{FF2B5EF4-FFF2-40B4-BE49-F238E27FC236}">
                <a16:creationId xmlns:a16="http://schemas.microsoft.com/office/drawing/2014/main" id="{8C645043-BE6A-4D32-ACA9-AB593DA6BC9F}"/>
              </a:ext>
            </a:extLst>
          </p:cNvPr>
          <p:cNvSpPr>
            <a:spLocks noGrp="1"/>
          </p:cNvSpPr>
          <p:nvPr>
            <p:ph sz="quarter" idx="14"/>
          </p:nvPr>
        </p:nvSpPr>
        <p:spPr>
          <a:xfrm>
            <a:off x="8355530" y="2057400"/>
            <a:ext cx="3577934" cy="3862388"/>
          </a:xfrm>
        </p:spPr>
        <p:txBody>
          <a:bodyPr/>
          <a:lstStyle>
            <a:lvl1pPr marL="0" indent="0">
              <a:lnSpc>
                <a:spcPct val="90000"/>
              </a:lnSpc>
              <a:buNone/>
              <a:defRPr lang="ru-RU" sz="1600" kern="1200" dirty="0">
                <a:solidFill>
                  <a:schemeClr val="tx1">
                    <a:lumMod val="75000"/>
                    <a:lumOff val="25000"/>
                  </a:schemeClr>
                </a:solidFill>
                <a:latin typeface="+mn-lt"/>
                <a:ea typeface="+mn-ea"/>
                <a:cs typeface="+mn-cs"/>
              </a:defRPr>
            </a:lvl1pPr>
            <a:lvl2pPr marL="306000" indent="-306000">
              <a:defRPr/>
            </a:lvl2pPr>
            <a:lvl3pPr marL="306000" indent="-306000">
              <a:defRPr/>
            </a:lvl3pPr>
            <a:lvl4pPr marL="306000" indent="-306000">
              <a:defRPr/>
            </a:lvl4pPr>
            <a:lvl5pPr marL="306000" indent="-306000">
              <a:defRPr/>
            </a:lvl5pPr>
          </a:lstStyle>
          <a:p>
            <a:pPr marL="216000" lvl="0"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Click to edit Master text styles</a:t>
            </a:r>
          </a:p>
          <a:p>
            <a:pPr marL="216000" lvl="1" indent="-216000" algn="l" defTabSz="457200" rtl="0" eaLnBrk="1" latinLnBrk="0" hangingPunct="1">
              <a:spcBef>
                <a:spcPct val="20000"/>
              </a:spcBef>
              <a:spcAft>
                <a:spcPts val="600"/>
              </a:spcAft>
              <a:buClr>
                <a:schemeClr val="accent1"/>
              </a:buClr>
              <a:buSzPct val="92000"/>
              <a:buFont typeface="Wingdings" panose="05000000000000000000" pitchFamily="2" charset="2"/>
              <a:buChar char="§"/>
            </a:pPr>
            <a:r>
              <a:rPr lang="en-US" noProof="0"/>
              <a:t>Second level</a:t>
            </a:r>
          </a:p>
        </p:txBody>
      </p:sp>
      <p:sp>
        <p:nvSpPr>
          <p:cNvPr id="9" name="Footer Placeholder 5">
            <a:extLst>
              <a:ext uri="{FF2B5EF4-FFF2-40B4-BE49-F238E27FC236}">
                <a16:creationId xmlns:a16="http://schemas.microsoft.com/office/drawing/2014/main" id="{FE695AAC-8311-4518-A219-DE58BF92AEA9}"/>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Tree>
    <p:extLst>
      <p:ext uri="{BB962C8B-B14F-4D97-AF65-F5344CB8AC3E}">
        <p14:creationId xmlns:p14="http://schemas.microsoft.com/office/powerpoint/2010/main" val="9179567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C34B1AC-9A7E-4B2F-BE59-65E2DDF1D6F6}" type="datetime1">
              <a:rPr lang="en-US" smtClean="0"/>
              <a:t>7/15/2021</a:t>
            </a:fld>
            <a:endParaRPr lang="en-US" dirty="0"/>
          </a:p>
        </p:txBody>
      </p:sp>
      <p:sp>
        <p:nvSpPr>
          <p:cNvPr id="5" name="Footer Placeholder 4"/>
          <p:cNvSpPr>
            <a:spLocks noGrp="1"/>
          </p:cNvSpPr>
          <p:nvPr>
            <p:ph type="ftr" sz="quarter" idx="11"/>
          </p:nvPr>
        </p:nvSpPr>
        <p:spPr/>
        <p:txBody>
          <a:bodyPr/>
          <a:lstStyle/>
          <a:p>
            <a:pPr algn="l"/>
            <a:r>
              <a:rPr lang="en-US"/>
              <a:t>Teach a Course</a:t>
            </a:r>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
        <p:nvSpPr>
          <p:cNvPr id="7" name="Rectangle 6">
            <a:extLst>
              <a:ext uri="{FF2B5EF4-FFF2-40B4-BE49-F238E27FC236}">
                <a16:creationId xmlns:a16="http://schemas.microsoft.com/office/drawing/2014/main" id="{07FFADF5-749B-40D0-81D2-899F00F3CF0D}"/>
              </a:ext>
            </a:extLst>
          </p:cNvPr>
          <p:cNvSpPr>
            <a:spLocks noChangeAspect="1"/>
          </p:cNvSpPr>
          <p:nvPr userDrawn="1"/>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929912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_2">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81F13A5-61B9-419A-9B13-8BD37BE2841E}"/>
              </a:ext>
            </a:extLst>
          </p:cNvPr>
          <p:cNvSpPr/>
          <p:nvPr userDrawn="1"/>
        </p:nvSpPr>
        <p:spPr>
          <a:xfrm>
            <a:off x="446532" y="4199467"/>
            <a:ext cx="11296732" cy="2191098"/>
          </a:xfrm>
          <a:prstGeom prst="rect">
            <a:avLst/>
          </a:prstGeom>
          <a:solidFill>
            <a:srgbClr val="46535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8" name="Title 1">
            <a:extLst>
              <a:ext uri="{FF2B5EF4-FFF2-40B4-BE49-F238E27FC236}">
                <a16:creationId xmlns:a16="http://schemas.microsoft.com/office/drawing/2014/main" id="{12206A44-565D-4C18-8891-86387B90115A}"/>
              </a:ext>
            </a:extLst>
          </p:cNvPr>
          <p:cNvSpPr>
            <a:spLocks noGrp="1"/>
          </p:cNvSpPr>
          <p:nvPr>
            <p:ph type="title"/>
          </p:nvPr>
        </p:nvSpPr>
        <p:spPr>
          <a:xfrm>
            <a:off x="1059226" y="4262316"/>
            <a:ext cx="9391524" cy="988332"/>
          </a:xfrm>
        </p:spPr>
        <p:txBody>
          <a:bodyPr>
            <a:normAutofit/>
          </a:bodyPr>
          <a:lstStyle>
            <a:lvl1pPr>
              <a:defRPr sz="3600">
                <a:solidFill>
                  <a:schemeClr val="bg1"/>
                </a:solidFill>
              </a:defRPr>
            </a:lvl1pPr>
          </a:lstStyle>
          <a:p>
            <a:r>
              <a:rPr lang="en-US" noProof="0"/>
              <a:t>Click to edit Master title style</a:t>
            </a:r>
          </a:p>
        </p:txBody>
      </p:sp>
      <p:sp>
        <p:nvSpPr>
          <p:cNvPr id="4" name="Picture Placeholder 3">
            <a:extLst>
              <a:ext uri="{FF2B5EF4-FFF2-40B4-BE49-F238E27FC236}">
                <a16:creationId xmlns:a16="http://schemas.microsoft.com/office/drawing/2014/main" id="{5B084B74-38B3-42C8-B8E4-A0D13B059E92}"/>
              </a:ext>
            </a:extLst>
          </p:cNvPr>
          <p:cNvSpPr>
            <a:spLocks noGrp="1"/>
          </p:cNvSpPr>
          <p:nvPr>
            <p:ph type="pic" sz="quarter" idx="13"/>
          </p:nvPr>
        </p:nvSpPr>
        <p:spPr>
          <a:xfrm>
            <a:off x="441325" y="606425"/>
            <a:ext cx="11304588" cy="3536950"/>
          </a:xfrm>
        </p:spPr>
        <p:txBody>
          <a:bodyPr/>
          <a:lstStyle>
            <a:lvl1pPr marL="0" indent="0" algn="ctr">
              <a:buNone/>
              <a:defRPr/>
            </a:lvl1pPr>
          </a:lstStyle>
          <a:p>
            <a:r>
              <a:rPr lang="en-US" noProof="0"/>
              <a:t>Click icon to add picture</a:t>
            </a:r>
            <a:endParaRPr lang="en-US" noProof="0" dirty="0"/>
          </a:p>
        </p:txBody>
      </p:sp>
      <p:sp>
        <p:nvSpPr>
          <p:cNvPr id="3" name="Date Placeholder 2">
            <a:extLst>
              <a:ext uri="{FF2B5EF4-FFF2-40B4-BE49-F238E27FC236}">
                <a16:creationId xmlns:a16="http://schemas.microsoft.com/office/drawing/2014/main" id="{75F22525-79A2-451F-9944-47D4183A4515}"/>
              </a:ext>
            </a:extLst>
          </p:cNvPr>
          <p:cNvSpPr>
            <a:spLocks noGrp="1"/>
          </p:cNvSpPr>
          <p:nvPr>
            <p:ph type="dt" sz="half" idx="10"/>
          </p:nvPr>
        </p:nvSpPr>
        <p:spPr>
          <a:xfrm>
            <a:off x="7605951" y="6423914"/>
            <a:ext cx="2844799" cy="365125"/>
          </a:xfrm>
        </p:spPr>
        <p:txBody>
          <a:bodyPr/>
          <a:lstStyle/>
          <a:p>
            <a:fld id="{91CD4B7E-D172-41E4-BE36-64B5A7E393CD}" type="datetimeFigureOut">
              <a:rPr lang="en-US" noProof="0" smtClean="0"/>
              <a:t>7/15/2021</a:t>
            </a:fld>
            <a:endParaRPr lang="en-US" noProof="0" dirty="0"/>
          </a:p>
        </p:txBody>
      </p:sp>
      <p:sp>
        <p:nvSpPr>
          <p:cNvPr id="5" name="Slide Number Placeholder 4">
            <a:extLst>
              <a:ext uri="{FF2B5EF4-FFF2-40B4-BE49-F238E27FC236}">
                <a16:creationId xmlns:a16="http://schemas.microsoft.com/office/drawing/2014/main" id="{8B9B8C25-AF44-4D9D-A667-69D9A92B1C59}"/>
              </a:ext>
            </a:extLst>
          </p:cNvPr>
          <p:cNvSpPr>
            <a:spLocks noGrp="1"/>
          </p:cNvSpPr>
          <p:nvPr>
            <p:ph type="sldNum" sz="quarter" idx="12"/>
          </p:nvPr>
        </p:nvSpPr>
        <p:spPr>
          <a:xfrm>
            <a:off x="10795363" y="6423914"/>
            <a:ext cx="1052510" cy="365125"/>
          </a:xfrm>
        </p:spPr>
        <p:txBody>
          <a:bodyPr/>
          <a:lstStyle/>
          <a:p>
            <a:fld id="{F603CDE5-C1D8-4EDD-870F-A498BAFA520F}" type="slidenum">
              <a:rPr lang="en-US" noProof="0" smtClean="0"/>
              <a:t>‹#›</a:t>
            </a:fld>
            <a:endParaRPr lang="en-US" noProof="0" dirty="0"/>
          </a:p>
        </p:txBody>
      </p:sp>
      <p:sp>
        <p:nvSpPr>
          <p:cNvPr id="6" name="Footer Placeholder 5">
            <a:extLst>
              <a:ext uri="{FF2B5EF4-FFF2-40B4-BE49-F238E27FC236}">
                <a16:creationId xmlns:a16="http://schemas.microsoft.com/office/drawing/2014/main" id="{EFF54790-C8AC-4CF8-8E89-80C5C90F3A17}"/>
              </a:ext>
            </a:extLst>
          </p:cNvPr>
          <p:cNvSpPr>
            <a:spLocks noGrp="1"/>
          </p:cNvSpPr>
          <p:nvPr>
            <p:ph type="ftr" sz="quarter" idx="11"/>
          </p:nvPr>
        </p:nvSpPr>
        <p:spPr>
          <a:xfrm>
            <a:off x="355101" y="6423914"/>
            <a:ext cx="6818262" cy="365125"/>
          </a:xfrm>
        </p:spPr>
        <p:txBody>
          <a:bodyPr/>
          <a:lstStyle/>
          <a:p>
            <a:pPr algn="l"/>
            <a:r>
              <a:rPr lang="en-US" noProof="0" dirty="0"/>
              <a:t>Teach a Course</a:t>
            </a:r>
          </a:p>
        </p:txBody>
      </p:sp>
      <p:sp>
        <p:nvSpPr>
          <p:cNvPr id="7" name="Text Placeholder 6">
            <a:extLst>
              <a:ext uri="{FF2B5EF4-FFF2-40B4-BE49-F238E27FC236}">
                <a16:creationId xmlns:a16="http://schemas.microsoft.com/office/drawing/2014/main" id="{85EB5327-3B98-4D40-987B-863866194FFC}"/>
              </a:ext>
            </a:extLst>
          </p:cNvPr>
          <p:cNvSpPr>
            <a:spLocks noGrp="1"/>
          </p:cNvSpPr>
          <p:nvPr>
            <p:ph type="body" sz="quarter" idx="14"/>
          </p:nvPr>
        </p:nvSpPr>
        <p:spPr>
          <a:xfrm>
            <a:off x="1058863" y="5303610"/>
            <a:ext cx="9391888" cy="614363"/>
          </a:xfrm>
        </p:spPr>
        <p:txBody>
          <a:bodyPr>
            <a:normAutofit/>
          </a:bodyPr>
          <a:lstStyle>
            <a:lvl1pPr marL="0" indent="0">
              <a:buNone/>
              <a:defRPr sz="1600">
                <a:solidFill>
                  <a:schemeClr val="bg2">
                    <a:lumMod val="75000"/>
                  </a:schemeClr>
                </a:solidFill>
              </a:defRPr>
            </a:lvl1pPr>
            <a:lvl2pPr marL="324000" indent="0">
              <a:buNone/>
              <a:defRPr/>
            </a:lvl2pPr>
          </a:lstStyle>
          <a:p>
            <a:pPr lvl="0"/>
            <a:r>
              <a:rPr lang="en-US" noProof="0"/>
              <a:t>Click to edit Master text styles</a:t>
            </a:r>
          </a:p>
        </p:txBody>
      </p:sp>
    </p:spTree>
    <p:extLst>
      <p:ext uri="{BB962C8B-B14F-4D97-AF65-F5344CB8AC3E}">
        <p14:creationId xmlns:p14="http://schemas.microsoft.com/office/powerpoint/2010/main" val="2130529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CE9E340-46EE-4A5F-9C9B-315AD29A92C5}" type="datetimeFigureOut">
              <a:rPr lang="en-US" noProof="0" smtClean="0"/>
              <a:t>7/15/2021</a:t>
            </a:fld>
            <a:endParaRPr lang="en-US" noProof="0" dirty="0"/>
          </a:p>
        </p:txBody>
      </p:sp>
      <p:sp>
        <p:nvSpPr>
          <p:cNvPr id="5" name="Footer Placeholder 4"/>
          <p:cNvSpPr>
            <a:spLocks noGrp="1"/>
          </p:cNvSpPr>
          <p:nvPr>
            <p:ph type="ftr" sz="quarter" idx="11"/>
          </p:nvPr>
        </p:nvSpPr>
        <p:spPr/>
        <p:txBody>
          <a:bodyPr/>
          <a:lstStyle/>
          <a:p>
            <a:endParaRPr lang="en-US" noProof="0" dirty="0"/>
          </a:p>
        </p:txBody>
      </p:sp>
      <p:sp>
        <p:nvSpPr>
          <p:cNvPr id="6" name="Slide Number Placeholder 5"/>
          <p:cNvSpPr>
            <a:spLocks noGrp="1"/>
          </p:cNvSpPr>
          <p:nvPr>
            <p:ph type="sldNum" sz="quarter" idx="12"/>
          </p:nvPr>
        </p:nvSpPr>
        <p:spPr/>
        <p:txBody>
          <a:bodyPr/>
          <a:lstStyle/>
          <a:p>
            <a:fld id="{159F479D-7533-4EEF-A06F-7CD2FE3DB90D}" type="slidenum">
              <a:rPr lang="en-US" noProof="0" smtClean="0"/>
              <a:t>‹#›</a:t>
            </a:fld>
            <a:endParaRPr lang="en-US" noProof="0"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69547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A7F1CA9-BED2-4756-8AEF-E0F68B0488B6}" type="datetime1">
              <a:rPr lang="en-US" smtClean="0"/>
              <a:pPr/>
              <a:t>7/15/2021</a:t>
            </a:fld>
            <a:endParaRPr lang="en-US" dirty="0"/>
          </a:p>
        </p:txBody>
      </p:sp>
      <p:sp>
        <p:nvSpPr>
          <p:cNvPr id="6" name="Footer Placeholder 5"/>
          <p:cNvSpPr>
            <a:spLocks noGrp="1"/>
          </p:cNvSpPr>
          <p:nvPr>
            <p:ph type="ftr" sz="quarter" idx="11"/>
          </p:nvPr>
        </p:nvSpPr>
        <p:spPr/>
        <p:txBody>
          <a:bodyPr/>
          <a:lstStyle/>
          <a:p>
            <a:r>
              <a:rPr lang="en-US"/>
              <a:t>Teach a Course</a:t>
            </a:r>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34894963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8" name="Footer Placeholder 7"/>
          <p:cNvSpPr>
            <a:spLocks noGrp="1"/>
          </p:cNvSpPr>
          <p:nvPr>
            <p:ph type="ftr" sz="quarter" idx="11"/>
          </p:nvPr>
        </p:nvSpPr>
        <p:spPr/>
        <p:txBody>
          <a:bodyPr/>
          <a:lstStyle/>
          <a:p>
            <a:pPr algn="l"/>
            <a:r>
              <a:rPr lang="en-US" noProof="0"/>
              <a:t>Teach a Course</a:t>
            </a:r>
            <a:endParaRPr lang="en-US" noProof="0" dirty="0"/>
          </a:p>
        </p:txBody>
      </p:sp>
      <p:sp>
        <p:nvSpPr>
          <p:cNvPr id="9" name="Slide Number Placeholder 8"/>
          <p:cNvSpPr>
            <a:spLocks noGrp="1"/>
          </p:cNvSpPr>
          <p:nvPr>
            <p:ph type="sldNum" sz="quarter" idx="12"/>
          </p:nvPr>
        </p:nvSpPr>
        <p:spPr/>
        <p:txBody>
          <a:bodyPr/>
          <a:lstStyle/>
          <a:p>
            <a:fld id="{F603CDE5-C1D8-4EDD-870F-A498BAFA520F}" type="slidenum">
              <a:rPr lang="en-US" noProof="0" smtClean="0"/>
              <a:t>‹#›</a:t>
            </a:fld>
            <a:endParaRPr lang="en-US" noProof="0" dirty="0"/>
          </a:p>
        </p:txBody>
      </p:sp>
      <p:sp>
        <p:nvSpPr>
          <p:cNvPr id="11" name="Rectangle 10">
            <a:extLst>
              <a:ext uri="{FF2B5EF4-FFF2-40B4-BE49-F238E27FC236}">
                <a16:creationId xmlns:a16="http://schemas.microsoft.com/office/drawing/2014/main" id="{96416F1E-8528-4ACF-8B2E-AAB63D570DD6}"/>
              </a:ext>
            </a:extLst>
          </p:cNvPr>
          <p:cNvSpPr>
            <a:spLocks noChangeAspect="1"/>
          </p:cNvSpPr>
          <p:nvPr userDrawn="1"/>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5403345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4" name="Footer Placeholder 3"/>
          <p:cNvSpPr>
            <a:spLocks noGrp="1"/>
          </p:cNvSpPr>
          <p:nvPr>
            <p:ph type="ftr" sz="quarter" idx="11"/>
          </p:nvPr>
        </p:nvSpPr>
        <p:spPr/>
        <p:txBody>
          <a:bodyPr/>
          <a:lstStyle/>
          <a:p>
            <a:pPr algn="l"/>
            <a:r>
              <a:rPr lang="en-US" noProof="0"/>
              <a:t>Teach a Course</a:t>
            </a:r>
            <a:endParaRPr lang="en-US" noProof="0" dirty="0"/>
          </a:p>
        </p:txBody>
      </p:sp>
      <p:sp>
        <p:nvSpPr>
          <p:cNvPr id="5" name="Slide Number Placeholder 4"/>
          <p:cNvSpPr>
            <a:spLocks noGrp="1"/>
          </p:cNvSpPr>
          <p:nvPr>
            <p:ph type="sldNum" sz="quarter" idx="12"/>
          </p:nvPr>
        </p:nvSpPr>
        <p:spPr/>
        <p:txBody>
          <a:bodyPr/>
          <a:lstStyle/>
          <a:p>
            <a:fld id="{F603CDE5-C1D8-4EDD-870F-A498BAFA520F}" type="slidenum">
              <a:rPr lang="en-US" noProof="0" smtClean="0"/>
              <a:t>‹#›</a:t>
            </a:fld>
            <a:endParaRPr lang="en-US" noProof="0" dirty="0"/>
          </a:p>
        </p:txBody>
      </p:sp>
      <p:sp>
        <p:nvSpPr>
          <p:cNvPr id="6" name="Rectangle 5">
            <a:extLst>
              <a:ext uri="{FF2B5EF4-FFF2-40B4-BE49-F238E27FC236}">
                <a16:creationId xmlns:a16="http://schemas.microsoft.com/office/drawing/2014/main" id="{A6A73B6B-6E9F-4C41-B6B6-7C74791526D9}"/>
              </a:ext>
            </a:extLst>
          </p:cNvPr>
          <p:cNvSpPr>
            <a:spLocks noChangeAspect="1"/>
          </p:cNvSpPr>
          <p:nvPr userDrawn="1"/>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85627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8" name="Footer Placeholder 7"/>
          <p:cNvSpPr>
            <a:spLocks noGrp="1"/>
          </p:cNvSpPr>
          <p:nvPr>
            <p:ph type="ftr" sz="quarter" idx="11"/>
          </p:nvPr>
        </p:nvSpPr>
        <p:spPr/>
        <p:txBody>
          <a:bodyPr/>
          <a:lstStyle>
            <a:lvl1pPr>
              <a:defRPr>
                <a:solidFill>
                  <a:srgbClr val="FFFFFF"/>
                </a:solidFill>
              </a:defRPr>
            </a:lvl1pPr>
          </a:lstStyle>
          <a:p>
            <a:pPr algn="l"/>
            <a:r>
              <a:rPr lang="en-US" noProof="0"/>
              <a:t>Teach a Course</a:t>
            </a:r>
            <a:endParaRPr lang="en-US" noProof="0" dirty="0"/>
          </a:p>
        </p:txBody>
      </p:sp>
      <p:sp>
        <p:nvSpPr>
          <p:cNvPr id="9" name="Slide Number Placeholder 8"/>
          <p:cNvSpPr>
            <a:spLocks noGrp="1"/>
          </p:cNvSpPr>
          <p:nvPr>
            <p:ph type="sldNum" sz="quarter" idx="12"/>
          </p:nvPr>
        </p:nvSpPr>
        <p:spPr/>
        <p:txBody>
          <a:bodyPr/>
          <a:lstStyle/>
          <a:p>
            <a:fld id="{F603CDE5-C1D8-4EDD-870F-A498BAFA520F}" type="slidenum">
              <a:rPr lang="en-US" noProof="0" smtClean="0"/>
              <a:t>‹#›</a:t>
            </a:fld>
            <a:endParaRPr lang="en-US" noProof="0" dirty="0"/>
          </a:p>
        </p:txBody>
      </p:sp>
    </p:spTree>
    <p:extLst>
      <p:ext uri="{BB962C8B-B14F-4D97-AF65-F5344CB8AC3E}">
        <p14:creationId xmlns:p14="http://schemas.microsoft.com/office/powerpoint/2010/main" val="29390175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91CD4B7E-D172-41E4-BE36-64B5A7E393CD}" type="datetimeFigureOut">
              <a:rPr lang="en-US" noProof="0" smtClean="0"/>
              <a:t>7/15/2021</a:t>
            </a:fld>
            <a:endParaRPr lang="en-US" noProof="0"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algn="l"/>
            <a:r>
              <a:rPr lang="en-US" noProof="0"/>
              <a:t>Teach a Course</a:t>
            </a:r>
            <a:endParaRPr lang="en-US"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603CDE5-C1D8-4EDD-870F-A498BAFA520F}" type="slidenum">
              <a:rPr lang="en-US" noProof="0" smtClean="0"/>
              <a:t>‹#›</a:t>
            </a:fld>
            <a:endParaRPr lang="en-US" noProof="0" dirty="0"/>
          </a:p>
        </p:txBody>
      </p:sp>
      <p:sp>
        <p:nvSpPr>
          <p:cNvPr id="10" name="Rectangle 9">
            <a:extLst>
              <a:ext uri="{FF2B5EF4-FFF2-40B4-BE49-F238E27FC236}">
                <a16:creationId xmlns:a16="http://schemas.microsoft.com/office/drawing/2014/main" id="{723D4E9C-C789-4BE0-B6C2-E8D5634F2BD4}"/>
              </a:ext>
            </a:extLst>
          </p:cNvPr>
          <p:cNvSpPr>
            <a:spLocks noChangeAspect="1"/>
          </p:cNvSpPr>
          <p:nvPr userDrawn="1"/>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197270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CD4B7E-D172-41E4-BE36-64B5A7E393CD}" type="datetimeFigureOut">
              <a:rPr lang="en-US" noProof="0" smtClean="0"/>
              <a:t>7/15/2021</a:t>
            </a:fld>
            <a:endParaRPr lang="en-US" noProof="0" dirty="0"/>
          </a:p>
        </p:txBody>
      </p:sp>
      <p:sp>
        <p:nvSpPr>
          <p:cNvPr id="6" name="Footer Placeholder 5"/>
          <p:cNvSpPr>
            <a:spLocks noGrp="1"/>
          </p:cNvSpPr>
          <p:nvPr>
            <p:ph type="ftr" sz="quarter" idx="11"/>
          </p:nvPr>
        </p:nvSpPr>
        <p:spPr/>
        <p:txBody>
          <a:bodyPr/>
          <a:lstStyle/>
          <a:p>
            <a:pPr algn="l"/>
            <a:r>
              <a:rPr lang="en-US" noProof="0"/>
              <a:t>Teach a Course</a:t>
            </a:r>
            <a:endParaRPr lang="en-US" noProof="0" dirty="0"/>
          </a:p>
        </p:txBody>
      </p:sp>
      <p:sp>
        <p:nvSpPr>
          <p:cNvPr id="7" name="Slide Number Placeholder 6"/>
          <p:cNvSpPr>
            <a:spLocks noGrp="1"/>
          </p:cNvSpPr>
          <p:nvPr>
            <p:ph type="sldNum" sz="quarter" idx="12"/>
          </p:nvPr>
        </p:nvSpPr>
        <p:spPr/>
        <p:txBody>
          <a:bodyPr/>
          <a:lstStyle/>
          <a:p>
            <a:fld id="{F603CDE5-C1D8-4EDD-870F-A498BAFA520F}" type="slidenum">
              <a:rPr lang="en-US" noProof="0" smtClean="0"/>
              <a:t>‹#›</a:t>
            </a:fld>
            <a:endParaRPr lang="en-US" noProof="0" dirty="0"/>
          </a:p>
        </p:txBody>
      </p:sp>
    </p:spTree>
    <p:extLst>
      <p:ext uri="{BB962C8B-B14F-4D97-AF65-F5344CB8AC3E}">
        <p14:creationId xmlns:p14="http://schemas.microsoft.com/office/powerpoint/2010/main" val="3062322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0A7F1CA9-BED2-4756-8AEF-E0F68B0488B6}" type="datetime1">
              <a:rPr lang="en-US" smtClean="0"/>
              <a:pPr/>
              <a:t>7/15/2021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Teach a Course</a:t>
            </a:r>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3A98EE3D-8CD1-4C3F-BD1C-C98C9596463C}"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0180779"/>
      </p:ext>
    </p:extLst>
  </p:cSld>
  <p:clrMap bg1="lt1" tx1="dk1" bg2="lt2" tx2="dk2" accent1="accent1" accent2="accent2" accent3="accent3" accent4="accent4" accent5="accent5" accent6="accent6" hlink="hlink" folHlink="folHlink"/>
  <p:sldLayoutIdLst>
    <p:sldLayoutId id="2147483770" r:id="rId1"/>
    <p:sldLayoutId id="2147483771" r:id="rId2"/>
    <p:sldLayoutId id="2147483772" r:id="rId3"/>
    <p:sldLayoutId id="2147483773" r:id="rId4"/>
    <p:sldLayoutId id="2147483774" r:id="rId5"/>
    <p:sldLayoutId id="2147483775" r:id="rId6"/>
    <p:sldLayoutId id="2147483776" r:id="rId7"/>
    <p:sldLayoutId id="2147483777" r:id="rId8"/>
    <p:sldLayoutId id="2147483778" r:id="rId9"/>
    <p:sldLayoutId id="2147483779" r:id="rId10"/>
    <p:sldLayoutId id="2147483780" r:id="rId11"/>
    <p:sldLayoutId id="2147483728" r:id="rId12"/>
    <p:sldLayoutId id="2147483734" r:id="rId13"/>
    <p:sldLayoutId id="2147483735" r:id="rId14"/>
    <p:sldLayoutId id="2147483737" r:id="rId15"/>
    <p:sldLayoutId id="2147483738" r:id="rId16"/>
    <p:sldLayoutId id="2147483740" r:id="rId17"/>
    <p:sldLayoutId id="2147483741" r:id="rId18"/>
    <p:sldLayoutId id="2147483742" r:id="rId19"/>
    <p:sldLayoutId id="2147483744" r:id="rId20"/>
  </p:sldLayoutIdLst>
  <p:hf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B3686F24-3B39-46C8-BBC0-22530DD0E9BE}"/>
              </a:ext>
            </a:extLst>
          </p:cNvPr>
          <p:cNvSpPr>
            <a:spLocks noGrp="1"/>
          </p:cNvSpPr>
          <p:nvPr>
            <p:ph type="ctrTitle"/>
          </p:nvPr>
        </p:nvSpPr>
        <p:spPr>
          <a:xfrm>
            <a:off x="6730000" y="639097"/>
            <a:ext cx="4813072" cy="3686015"/>
          </a:xfrm>
        </p:spPr>
        <p:txBody>
          <a:bodyPr>
            <a:normAutofit/>
          </a:bodyPr>
          <a:lstStyle/>
          <a:p>
            <a:r>
              <a:rPr lang="en-US" sz="6800"/>
              <a:t>Early Civil Rights in the Rio Grande Valley </a:t>
            </a:r>
          </a:p>
        </p:txBody>
      </p:sp>
      <p:sp>
        <p:nvSpPr>
          <p:cNvPr id="7" name="Subtitle 6">
            <a:extLst>
              <a:ext uri="{FF2B5EF4-FFF2-40B4-BE49-F238E27FC236}">
                <a16:creationId xmlns:a16="http://schemas.microsoft.com/office/drawing/2014/main" id="{F8FEC669-5C03-45B2-AC52-AE6BC8D788D9}"/>
              </a:ext>
            </a:extLst>
          </p:cNvPr>
          <p:cNvSpPr>
            <a:spLocks noGrp="1"/>
          </p:cNvSpPr>
          <p:nvPr>
            <p:ph type="subTitle" idx="1"/>
          </p:nvPr>
        </p:nvSpPr>
        <p:spPr>
          <a:xfrm>
            <a:off x="6729999" y="4455621"/>
            <a:ext cx="4829101" cy="1238616"/>
          </a:xfrm>
        </p:spPr>
        <p:txBody>
          <a:bodyPr>
            <a:normAutofit/>
          </a:bodyPr>
          <a:lstStyle/>
          <a:p>
            <a:r>
              <a:rPr lang="en-US">
                <a:solidFill>
                  <a:schemeClr val="tx1">
                    <a:lumMod val="85000"/>
                    <a:lumOff val="15000"/>
                  </a:schemeClr>
                </a:solidFill>
              </a:rPr>
              <a:t>Mexican American activism in the early twentieth century</a:t>
            </a:r>
          </a:p>
        </p:txBody>
      </p:sp>
      <p:sp>
        <p:nvSpPr>
          <p:cNvPr id="4" name="Footer Placeholder 3">
            <a:extLst>
              <a:ext uri="{FF2B5EF4-FFF2-40B4-BE49-F238E27FC236}">
                <a16:creationId xmlns:a16="http://schemas.microsoft.com/office/drawing/2014/main" id="{78456ED5-C8FC-44FC-ADC7-28081D13DDB1}"/>
              </a:ext>
            </a:extLst>
          </p:cNvPr>
          <p:cNvSpPr>
            <a:spLocks noGrp="1"/>
          </p:cNvSpPr>
          <p:nvPr>
            <p:ph type="ftr" sz="quarter" idx="11"/>
          </p:nvPr>
        </p:nvSpPr>
        <p:spPr>
          <a:xfrm>
            <a:off x="6729999" y="6459785"/>
            <a:ext cx="3891618" cy="365125"/>
          </a:xfrm>
        </p:spPr>
        <p:txBody>
          <a:bodyPr>
            <a:normAutofit/>
          </a:bodyPr>
          <a:lstStyle/>
          <a:p>
            <a:pPr algn="l">
              <a:spcAft>
                <a:spcPts val="600"/>
              </a:spcAft>
            </a:pPr>
            <a:r>
              <a:rPr lang="en-US">
                <a:solidFill>
                  <a:schemeClr val="tx1">
                    <a:lumMod val="75000"/>
                    <a:lumOff val="25000"/>
                  </a:schemeClr>
                </a:solidFill>
              </a:rPr>
              <a:t>Teach a Course</a:t>
            </a:r>
          </a:p>
        </p:txBody>
      </p:sp>
      <p:sp>
        <p:nvSpPr>
          <p:cNvPr id="5" name="Slide Number Placeholder 4">
            <a:extLst>
              <a:ext uri="{FF2B5EF4-FFF2-40B4-BE49-F238E27FC236}">
                <a16:creationId xmlns:a16="http://schemas.microsoft.com/office/drawing/2014/main" id="{175ECE02-6179-4A4E-A925-891F8B1F61E8}"/>
              </a:ext>
            </a:extLst>
          </p:cNvPr>
          <p:cNvSpPr>
            <a:spLocks noGrp="1"/>
          </p:cNvSpPr>
          <p:nvPr>
            <p:ph type="sldNum" sz="quarter" idx="12"/>
          </p:nvPr>
        </p:nvSpPr>
        <p:spPr>
          <a:xfrm>
            <a:off x="10787270" y="6459785"/>
            <a:ext cx="569843" cy="365125"/>
          </a:xfrm>
        </p:spPr>
        <p:txBody>
          <a:bodyPr>
            <a:normAutofit/>
          </a:bodyPr>
          <a:lstStyle/>
          <a:p>
            <a:pPr>
              <a:spcAft>
                <a:spcPts val="600"/>
              </a:spcAft>
            </a:pPr>
            <a:fld id="{3A98EE3D-8CD1-4C3F-BD1C-C98C9596463C}" type="slidenum">
              <a:rPr lang="en-US">
                <a:solidFill>
                  <a:schemeClr val="tx1">
                    <a:lumMod val="75000"/>
                    <a:lumOff val="25000"/>
                  </a:schemeClr>
                </a:solidFill>
              </a:rPr>
              <a:pPr>
                <a:spcAft>
                  <a:spcPts val="600"/>
                </a:spcAft>
              </a:pPr>
              <a:t>1</a:t>
            </a:fld>
            <a:endParaRPr lang="en-US">
              <a:solidFill>
                <a:schemeClr val="tx1">
                  <a:lumMod val="75000"/>
                  <a:lumOff val="25000"/>
                </a:schemeClr>
              </a:solidFill>
            </a:endParaRPr>
          </a:p>
        </p:txBody>
      </p:sp>
      <p:pic>
        <p:nvPicPr>
          <p:cNvPr id="9" name="Picture 8">
            <a:extLst>
              <a:ext uri="{FF2B5EF4-FFF2-40B4-BE49-F238E27FC236}">
                <a16:creationId xmlns:a16="http://schemas.microsoft.com/office/drawing/2014/main" id="{EF039E9F-83EE-4111-84F2-A79C4653EFE4}"/>
              </a:ext>
            </a:extLst>
          </p:cNvPr>
          <p:cNvPicPr>
            <a:picLocks noChangeAspect="1"/>
          </p:cNvPicPr>
          <p:nvPr/>
        </p:nvPicPr>
        <p:blipFill rotWithShape="1">
          <a:blip r:embed="rId2"/>
          <a:srcRect l="11111"/>
          <a:stretch/>
        </p:blipFill>
        <p:spPr>
          <a:xfrm>
            <a:off x="0" y="-33080"/>
            <a:ext cx="6096000" cy="6857990"/>
          </a:xfrm>
          <a:prstGeom prst="rect">
            <a:avLst/>
          </a:prstGeom>
        </p:spPr>
      </p:pic>
    </p:spTree>
    <p:extLst>
      <p:ext uri="{BB962C8B-B14F-4D97-AF65-F5344CB8AC3E}">
        <p14:creationId xmlns:p14="http://schemas.microsoft.com/office/powerpoint/2010/main" val="3068061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EFC75-E4D2-4CDE-80C9-60D64DF67103}"/>
              </a:ext>
            </a:extLst>
          </p:cNvPr>
          <p:cNvSpPr>
            <a:spLocks noGrp="1"/>
          </p:cNvSpPr>
          <p:nvPr>
            <p:ph type="title"/>
          </p:nvPr>
        </p:nvSpPr>
        <p:spPr>
          <a:xfrm>
            <a:off x="466725" y="609600"/>
            <a:ext cx="11296650" cy="1127760"/>
          </a:xfrm>
        </p:spPr>
        <p:txBody>
          <a:bodyPr>
            <a:normAutofit fontScale="90000"/>
          </a:bodyPr>
          <a:lstStyle/>
          <a:p>
            <a:r>
              <a:rPr lang="en-US" dirty="0"/>
              <a:t>Relevant TEKS for Elementary Social Studies</a:t>
            </a:r>
            <a:br>
              <a:rPr lang="en-US" dirty="0"/>
            </a:br>
            <a:r>
              <a:rPr lang="en-US" dirty="0"/>
              <a:t>TEKS 113.14 Subchapter A—Third grade</a:t>
            </a:r>
          </a:p>
        </p:txBody>
      </p:sp>
      <p:sp>
        <p:nvSpPr>
          <p:cNvPr id="3" name="Content Placeholder 2">
            <a:extLst>
              <a:ext uri="{FF2B5EF4-FFF2-40B4-BE49-F238E27FC236}">
                <a16:creationId xmlns:a16="http://schemas.microsoft.com/office/drawing/2014/main" id="{C2827BC6-2008-4DE6-B6C0-8C9FAAB8598B}"/>
              </a:ext>
            </a:extLst>
          </p:cNvPr>
          <p:cNvSpPr>
            <a:spLocks noGrp="1"/>
          </p:cNvSpPr>
          <p:nvPr>
            <p:ph idx="1"/>
          </p:nvPr>
        </p:nvSpPr>
        <p:spPr>
          <a:xfrm>
            <a:off x="390525" y="1845733"/>
            <a:ext cx="11372850" cy="4526491"/>
          </a:xfrm>
        </p:spPr>
        <p:txBody>
          <a:bodyPr>
            <a:normAutofit fontScale="70000" lnSpcReduction="20000"/>
          </a:bodyPr>
          <a:lstStyle/>
          <a:p>
            <a:r>
              <a:rPr lang="en-US" dirty="0"/>
              <a:t>(13) Culture. The student understands ethnic and/or cultural celebrations of the local community and  other communities. The student is expected to: (A) explain the significance of various ethnic and/or cultural celebrations in the local community and other communities; and (B) compare ethnic and/or cultural celebrations in the local community with other communities </a:t>
            </a:r>
          </a:p>
          <a:p>
            <a:r>
              <a:rPr lang="en-US" dirty="0"/>
              <a:t>(14) Culture. The student understands the role of heroes in shaping the culture of communities, the state, and the nation. The student is expected to: (A) identify and compare the heroic deeds of state and national heroes, including Hector P. Garcia and James A. Lovell, and other individuals </a:t>
            </a:r>
            <a:r>
              <a:rPr lang="en-US" b="1" dirty="0"/>
              <a:t>such as </a:t>
            </a:r>
            <a:r>
              <a:rPr lang="en-US" dirty="0"/>
              <a:t>Harriet Tubman, Juliette Gordon Low, Todd Beamer, Ellen Ochoa, John "Danny" Olivas, and other contemporary heroes; and (B) identify and analyze the heroic deeds of individuals, including military and first responders such as the Four Chaplains. </a:t>
            </a:r>
          </a:p>
          <a:p>
            <a:r>
              <a:rPr lang="en-US" dirty="0"/>
              <a:t>(15) Culture. The student understands the importance of writers and artists to the cultural heritage of communities. The student is expected to: (B) explain the significance of various individual writers and artists </a:t>
            </a:r>
            <a:r>
              <a:rPr lang="en-US" b="1" dirty="0"/>
              <a:t>such as </a:t>
            </a:r>
            <a:r>
              <a:rPr lang="en-US" dirty="0"/>
              <a:t>Carmen Lomas Garza, Laura Ingalls Wilder, and Bill Martin Jr. and their stories, poems, statues, and paintings and other examples of cultural heritage to various communities. </a:t>
            </a:r>
          </a:p>
          <a:p>
            <a:r>
              <a:rPr lang="en-US" dirty="0"/>
              <a:t>(17) Social studies skills. The student applies critical-thinking skills to organize and use information acquired from a variety of valid sources, including electronic technology. The student is expected to: (A) research information, including historical and current events, and geographic data, about the community and world, using a variety of valid print, oral, visual, and Internet resources; (B) sequence and categorize information; (C) interpret oral, visual, and print material by identifying the main idea, distinguishing between fact and opinion, identifying cause and effect, and comparing and contrasting; </a:t>
            </a:r>
          </a:p>
          <a:p>
            <a:r>
              <a:rPr lang="en-US" dirty="0"/>
              <a:t>(18) Social studies skills. The student communicates in written, oral, and visual forms. The student is expected to: (A) express ideas orally based on knowledge and experiences; (B) use technology to create written and visual material such as stories, poems, pictures, maps, and graphic organizers to express ideas; and (C) use standard grammar, spelling, sentence structure, and punctuation. </a:t>
            </a:r>
          </a:p>
          <a:p>
            <a:r>
              <a:rPr lang="en-US" dirty="0"/>
              <a:t>(19)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identify options, predict consequences, and take action to implement a decision.</a:t>
            </a:r>
          </a:p>
        </p:txBody>
      </p:sp>
      <p:sp>
        <p:nvSpPr>
          <p:cNvPr id="4" name="Footer Placeholder 3">
            <a:extLst>
              <a:ext uri="{FF2B5EF4-FFF2-40B4-BE49-F238E27FC236}">
                <a16:creationId xmlns:a16="http://schemas.microsoft.com/office/drawing/2014/main" id="{28CAF760-7CA3-437C-955F-76595B56F19E}"/>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33898F73-BD47-45E3-9FBB-175A20A5E621}"/>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35816721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5F78-6EC1-492B-B212-5FE3E7C75CC9}"/>
              </a:ext>
            </a:extLst>
          </p:cNvPr>
          <p:cNvSpPr>
            <a:spLocks noGrp="1"/>
          </p:cNvSpPr>
          <p:nvPr>
            <p:ph type="title"/>
          </p:nvPr>
        </p:nvSpPr>
        <p:spPr>
          <a:xfrm>
            <a:off x="466725" y="628650"/>
            <a:ext cx="11249025" cy="1108710"/>
          </a:xfrm>
        </p:spPr>
        <p:txBody>
          <a:bodyPr anchor="t">
            <a:noAutofit/>
          </a:bodyPr>
          <a:lstStyle/>
          <a:p>
            <a:r>
              <a:rPr lang="en-US" sz="4000" dirty="0"/>
              <a:t>Relevant TEKS for Elementary Social Studies</a:t>
            </a:r>
            <a:br>
              <a:rPr lang="en-US" sz="4000" dirty="0"/>
            </a:br>
            <a:r>
              <a:rPr lang="en-US" sz="4000" dirty="0"/>
              <a:t>TEKS 113.15 Subchapter A--Fourth grade</a:t>
            </a:r>
          </a:p>
        </p:txBody>
      </p:sp>
      <p:sp>
        <p:nvSpPr>
          <p:cNvPr id="3" name="Content Placeholder 2">
            <a:extLst>
              <a:ext uri="{FF2B5EF4-FFF2-40B4-BE49-F238E27FC236}">
                <a16:creationId xmlns:a16="http://schemas.microsoft.com/office/drawing/2014/main" id="{9F4AECE2-4080-4437-815A-740016D4F289}"/>
              </a:ext>
            </a:extLst>
          </p:cNvPr>
          <p:cNvSpPr>
            <a:spLocks noGrp="1"/>
          </p:cNvSpPr>
          <p:nvPr>
            <p:ph idx="1"/>
          </p:nvPr>
        </p:nvSpPr>
        <p:spPr>
          <a:xfrm>
            <a:off x="466725" y="1845734"/>
            <a:ext cx="11249025" cy="4459816"/>
          </a:xfrm>
        </p:spPr>
        <p:txBody>
          <a:bodyPr>
            <a:noAutofit/>
          </a:bodyPr>
          <a:lstStyle/>
          <a:p>
            <a:r>
              <a:rPr lang="en-US" sz="1400" dirty="0"/>
              <a:t>(7) Geography. The student understands the concept of regions. The student is expected to: (A) describe a variety of regions in Texas and the United States such as political, population, and economic regions that result from patterns of human activity; (C) compare the geographic regions of Texas (Mountains and Basins, Great Plains, North Central Plains, Coastal Plains) with regions of the United States and other parts of the world.</a:t>
            </a:r>
          </a:p>
          <a:p>
            <a:r>
              <a:rPr lang="en-US" sz="1400" dirty="0"/>
              <a:t>(8) Geography. The student understands the location and patterns of settlement and the geographic factors that influence where people live. The student is expected to: (A) identify and explain clusters and patterns of settlement in Texas at different time periods such as prior to the Texas Revolution, after the building of the railroads, and following World War II; (B) describe and explain the location and distribution of various towns and cities in Texas, past and present; and (C) explain the geographic factors such as landforms and climate that influence patterns of settlement and the distribution of population in Texas, past and present.</a:t>
            </a:r>
          </a:p>
          <a:p>
            <a:r>
              <a:rPr lang="en-US" sz="1400" dirty="0"/>
              <a:t>(12) Economics. The student understands patterns of work and economic activities in Texas. The student is expected to: (A) explain how people in different regions of Texas earn their living, past and present, through a subsistence economy and providing goods and services; (B) explain how geographic factors such as climate, transportation, and natural resources have influenced the location of economic activities in Texas;(C) analyze the effects of exploration, immigration, migration, and limited resources on the economic development and growth of Texas; (D) describe the impact of mass production, specialization, and division of labor on the economic growth of Texas; (E) explain how developments in transportation and communication have influenced economic activities in Texas; and (F) explain the impact of American ideas about progress and equality of opportunity on the economic development and growth of Texas.</a:t>
            </a:r>
          </a:p>
          <a:p>
            <a:pPr marL="0" indent="0">
              <a:buNone/>
            </a:pPr>
            <a:endParaRPr lang="en-US" sz="1400" dirty="0"/>
          </a:p>
        </p:txBody>
      </p:sp>
      <p:sp>
        <p:nvSpPr>
          <p:cNvPr id="4" name="Footer Placeholder 3">
            <a:extLst>
              <a:ext uri="{FF2B5EF4-FFF2-40B4-BE49-F238E27FC236}">
                <a16:creationId xmlns:a16="http://schemas.microsoft.com/office/drawing/2014/main" id="{2D56011C-73EA-4520-ABE3-8E385E4EA7A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19550CF-F988-4964-8538-FE74D0E3B5F1}"/>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31991739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865F78-6EC1-492B-B212-5FE3E7C75CC9}"/>
              </a:ext>
            </a:extLst>
          </p:cNvPr>
          <p:cNvSpPr>
            <a:spLocks noGrp="1"/>
          </p:cNvSpPr>
          <p:nvPr>
            <p:ph type="title"/>
          </p:nvPr>
        </p:nvSpPr>
        <p:spPr>
          <a:xfrm>
            <a:off x="466725" y="628650"/>
            <a:ext cx="11249025" cy="1108710"/>
          </a:xfrm>
        </p:spPr>
        <p:txBody>
          <a:bodyPr anchor="t">
            <a:noAutofit/>
          </a:bodyPr>
          <a:lstStyle/>
          <a:p>
            <a:r>
              <a:rPr lang="en-US" sz="4000" dirty="0"/>
              <a:t>Relevant TEKS for Elementary Social Studies</a:t>
            </a:r>
            <a:br>
              <a:rPr lang="en-US" sz="4000" dirty="0"/>
            </a:br>
            <a:r>
              <a:rPr lang="en-US" sz="4000" dirty="0"/>
              <a:t>TEKS 113.15 Subchapter A--Fourth grade</a:t>
            </a:r>
          </a:p>
        </p:txBody>
      </p:sp>
      <p:sp>
        <p:nvSpPr>
          <p:cNvPr id="3" name="Content Placeholder 2">
            <a:extLst>
              <a:ext uri="{FF2B5EF4-FFF2-40B4-BE49-F238E27FC236}">
                <a16:creationId xmlns:a16="http://schemas.microsoft.com/office/drawing/2014/main" id="{9F4AECE2-4080-4437-815A-740016D4F289}"/>
              </a:ext>
            </a:extLst>
          </p:cNvPr>
          <p:cNvSpPr>
            <a:spLocks noGrp="1"/>
          </p:cNvSpPr>
          <p:nvPr>
            <p:ph idx="1"/>
          </p:nvPr>
        </p:nvSpPr>
        <p:spPr>
          <a:xfrm>
            <a:off x="466725" y="1845734"/>
            <a:ext cx="11249025" cy="4459816"/>
          </a:xfrm>
        </p:spPr>
        <p:txBody>
          <a:bodyPr>
            <a:noAutofit/>
          </a:bodyPr>
          <a:lstStyle/>
          <a:p>
            <a:r>
              <a:rPr lang="en-US" sz="1600" dirty="0"/>
              <a:t>(15) Government. The student understands important ideas in historical documents of Texas and the United States. The student is expected to: (A) identify the purposes and explain the importance of the Texas Declaration of Independence, the Texas Constitution, and other documents </a:t>
            </a:r>
            <a:r>
              <a:rPr lang="en-US" sz="1600" b="1" dirty="0"/>
              <a:t>such as </a:t>
            </a:r>
            <a:r>
              <a:rPr lang="en-US" sz="1600" dirty="0"/>
              <a:t>the </a:t>
            </a:r>
            <a:r>
              <a:rPr lang="en-US" sz="1600" dirty="0" err="1"/>
              <a:t>Meusebach</a:t>
            </a:r>
            <a:r>
              <a:rPr lang="en-US" sz="1600" dirty="0"/>
              <a:t>-Comanche Treaty, </a:t>
            </a:r>
            <a:r>
              <a:rPr lang="en-US" sz="1600" b="1" dirty="0"/>
              <a:t>Treaty of Guadalupe Hidalgo</a:t>
            </a:r>
            <a:r>
              <a:rPr lang="en-US" sz="1600" dirty="0"/>
              <a:t>; (B) identify and explain the basic functions of the three branches of government according to the Texas Constitution; and (C) identify the intent, meaning, and importance of the Declaration of Independence, the U.S. Constitution, and the Bill of Rights (Celebrate Freedom Week).</a:t>
            </a:r>
          </a:p>
          <a:p>
            <a:r>
              <a:rPr lang="en-US" sz="1600" dirty="0"/>
              <a:t> (17) Citizenship. The student understands the importance of active individual participation in the democratic process. The student is expected to: (A) identify important individuals who have participated voluntarily in civic affairs at state and local levels such as Adina de Zavala and Clara Driscoll; (B) explain how individuals can participate voluntarily in civic affairs at state and local levels through activities such as holding public officials to their word, writing letters, and participating in historic preservation and service projects; (C) explain the duty of the individual in state and local elections such as being informed and voting; (D) identify the importance of historical figures and important individuals who modeled active participation in the democratic process such as Sam Houston, Barbara Jordan, Lorenzo de Zavala, Ann Richards, Sam Rayburn, Henry B. González, James A. Baker III, Wallace Jefferson, and other local individuals; and (E) explain how to contact elected and appointed leaders in state and local governments.</a:t>
            </a:r>
          </a:p>
          <a:p>
            <a:r>
              <a:rPr lang="en-US" sz="1600" dirty="0"/>
              <a:t>18) Citizenship. The student understands the importance of effective leadership in a constitutional republic. The student is expected to: (A) identify leaders in state, local, and national governments, including the governor, local members of the Texas Legislature, the local mayor, U.S. senators, local U.S. representatives, and Texans who have been president of the United States; and (B) identify leadership qualities of state and local leaders, past and present. </a:t>
            </a:r>
          </a:p>
        </p:txBody>
      </p:sp>
      <p:sp>
        <p:nvSpPr>
          <p:cNvPr id="4" name="Footer Placeholder 3">
            <a:extLst>
              <a:ext uri="{FF2B5EF4-FFF2-40B4-BE49-F238E27FC236}">
                <a16:creationId xmlns:a16="http://schemas.microsoft.com/office/drawing/2014/main" id="{2D56011C-73EA-4520-ABE3-8E385E4EA7A2}"/>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E19550CF-F988-4964-8538-FE74D0E3B5F1}"/>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40593363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31F5E3-07D2-4AC1-BCAC-C1DC58470C63}"/>
              </a:ext>
            </a:extLst>
          </p:cNvPr>
          <p:cNvSpPr>
            <a:spLocks noGrp="1"/>
          </p:cNvSpPr>
          <p:nvPr>
            <p:ph type="title"/>
          </p:nvPr>
        </p:nvSpPr>
        <p:spPr>
          <a:xfrm>
            <a:off x="428625" y="600075"/>
            <a:ext cx="11315700" cy="1137285"/>
          </a:xfrm>
        </p:spPr>
        <p:txBody>
          <a:bodyPr>
            <a:normAutofit fontScale="90000"/>
          </a:bodyPr>
          <a:lstStyle/>
          <a:p>
            <a:r>
              <a:rPr lang="en-US" dirty="0"/>
              <a:t>Relevant TEKS for Elementary Social Studies</a:t>
            </a:r>
            <a:br>
              <a:rPr lang="en-US" dirty="0"/>
            </a:br>
            <a:r>
              <a:rPr lang="en-US" dirty="0"/>
              <a:t>TEKS 113.15 Subchapter A Fourth grade</a:t>
            </a:r>
          </a:p>
        </p:txBody>
      </p:sp>
      <p:sp>
        <p:nvSpPr>
          <p:cNvPr id="5" name="Content Placeholder 4">
            <a:extLst>
              <a:ext uri="{FF2B5EF4-FFF2-40B4-BE49-F238E27FC236}">
                <a16:creationId xmlns:a16="http://schemas.microsoft.com/office/drawing/2014/main" id="{19FF0408-66EA-4295-8C54-030CC7D38834}"/>
              </a:ext>
            </a:extLst>
          </p:cNvPr>
          <p:cNvSpPr>
            <a:spLocks noGrp="1"/>
          </p:cNvSpPr>
          <p:nvPr>
            <p:ph idx="1"/>
          </p:nvPr>
        </p:nvSpPr>
        <p:spPr>
          <a:xfrm>
            <a:off x="409575" y="1844090"/>
            <a:ext cx="11249024" cy="4446880"/>
          </a:xfrm>
        </p:spPr>
        <p:txBody>
          <a:bodyPr anchor="t">
            <a:normAutofit fontScale="32500" lnSpcReduction="20000"/>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endParaRPr lang="en-US" sz="37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300" dirty="0">
                <a:latin typeface="Calibri" panose="020F0502020204030204" pitchFamily="34" charset="0"/>
                <a:ea typeface="Calibri" panose="020F0502020204030204" pitchFamily="34" charset="0"/>
                <a:cs typeface="Times New Roman" panose="02020603050405020304" pitchFamily="18" charset="0"/>
              </a:rPr>
              <a:t>(</a:t>
            </a:r>
            <a:r>
              <a:rPr lang="en-US" sz="4900" dirty="0">
                <a:latin typeface="Calibri" panose="020F0502020204030204" pitchFamily="34" charset="0"/>
                <a:ea typeface="Calibri" panose="020F0502020204030204" pitchFamily="34" charset="0"/>
                <a:cs typeface="Times New Roman" panose="02020603050405020304" pitchFamily="18" charset="0"/>
              </a:rPr>
              <a:t>19) Culture. The student understands the contributions of people of various racial, ethnic, and religious groups to Texas. The student is expected to: (A) identify the similarities and differences among various racial, ethnic, and religious groups in Texas; (B) identify customs, celebrations, and traditions of various cultural, regional, and local groups in Texas </a:t>
            </a:r>
            <a:r>
              <a:rPr lang="en-US" sz="4900" b="1" dirty="0">
                <a:latin typeface="Calibri" panose="020F0502020204030204" pitchFamily="34" charset="0"/>
                <a:ea typeface="Calibri" panose="020F0502020204030204" pitchFamily="34" charset="0"/>
                <a:cs typeface="Times New Roman" panose="02020603050405020304" pitchFamily="18" charset="0"/>
              </a:rPr>
              <a:t>such as </a:t>
            </a:r>
            <a:r>
              <a:rPr lang="en-US" sz="4900" dirty="0">
                <a:latin typeface="Calibri" panose="020F0502020204030204" pitchFamily="34" charset="0"/>
                <a:ea typeface="Calibri" panose="020F0502020204030204" pitchFamily="34" charset="0"/>
                <a:cs typeface="Times New Roman" panose="02020603050405020304" pitchFamily="18" charset="0"/>
              </a:rPr>
              <a:t>Cinco de Mayo, Oktoberfest, the Strawberry Festival, and Fiesta San Antonio; and (C) summarize the contributions of people of various racial, ethnic, and religious groups in the development of Texas such as Lydia Mendoza, </a:t>
            </a:r>
            <a:r>
              <a:rPr lang="en-US" sz="4900" dirty="0" err="1">
                <a:latin typeface="Calibri" panose="020F0502020204030204" pitchFamily="34" charset="0"/>
                <a:ea typeface="Calibri" panose="020F0502020204030204" pitchFamily="34" charset="0"/>
                <a:cs typeface="Times New Roman" panose="02020603050405020304" pitchFamily="18" charset="0"/>
              </a:rPr>
              <a:t>Chelo</a:t>
            </a:r>
            <a:r>
              <a:rPr lang="en-US" sz="4900" dirty="0">
                <a:latin typeface="Calibri" panose="020F0502020204030204" pitchFamily="34" charset="0"/>
                <a:ea typeface="Calibri" panose="020F0502020204030204" pitchFamily="34" charset="0"/>
                <a:cs typeface="Times New Roman" panose="02020603050405020304" pitchFamily="18" charset="0"/>
              </a:rPr>
              <a:t> Silva, and Julius Lorenzo Cobb Bledsoe. </a:t>
            </a:r>
          </a:p>
          <a:p>
            <a:pPr marL="0" marR="0" indent="0">
              <a:lnSpc>
                <a:spcPct val="107000"/>
              </a:lnSpc>
              <a:spcBef>
                <a:spcPts val="0"/>
              </a:spcBef>
              <a:spcAft>
                <a:spcPts val="0"/>
              </a:spcAft>
              <a:buNone/>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900" dirty="0">
                <a:latin typeface="Calibri" panose="020F0502020204030204" pitchFamily="34" charset="0"/>
                <a:ea typeface="Calibri" panose="020F0502020204030204" pitchFamily="34" charset="0"/>
                <a:cs typeface="Times New Roman" panose="02020603050405020304" pitchFamily="18" charset="0"/>
              </a:rPr>
              <a:t>(21) Social studies skills. The student applies critical-thinking skills to organize and use information acquired from a variety of valid sources, including electronic technology. The student is expected to: (A) differentiate between, locate, and use valid primary and secondary sources such as computer software; interviews; biographies; oral, print, and visual material; documents; and artifacts to acquire information about the United States and Texas; (B) analyze information by sequencing, categorizing, identifying cause-and-effect relationships, comparing, contrasting, finding the main idea, summarizing, making generalizations and predictions, and drawing inferences and conclusions; (C) organize and interpret information in outlines, reports, databases, and visuals, including graphs, charts, timelines, and maps; (D) identify different points of view about an issue, topic, historical event, or current event; and (E) use appropriate mathematical skills to interpret social studies information such as maps and graphs</a:t>
            </a:r>
          </a:p>
          <a:p>
            <a:pPr marL="0" marR="0" indent="0">
              <a:lnSpc>
                <a:spcPct val="107000"/>
              </a:lnSpc>
              <a:spcBef>
                <a:spcPts val="0"/>
              </a:spcBef>
              <a:spcAft>
                <a:spcPts val="0"/>
              </a:spcAft>
              <a:buNone/>
            </a:pPr>
            <a:endParaRPr lang="en-US" sz="4900" dirty="0">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0"/>
              </a:spcAft>
              <a:buNone/>
            </a:pPr>
            <a:r>
              <a:rPr lang="en-US" sz="4900" dirty="0">
                <a:latin typeface="Calibri" panose="020F0502020204030204" pitchFamily="34" charset="0"/>
                <a:ea typeface="Calibri" panose="020F0502020204030204" pitchFamily="34" charset="0"/>
                <a:cs typeface="Times New Roman" panose="02020603050405020304" pitchFamily="18" charset="0"/>
              </a:rPr>
              <a:t> (22) Social studies skills. The student communicates in written, oral, and visual forms. The student is expected to: (A) use social studies terminology correctly; (B) incorporate main and supporting ideas in verbal and written communication; (C) express ideas orally based on research and experiences; (D) create written and visual material such as journal entries, reports, graphic organizers, outlines, and bibliographies; and (E) use standard grammar, spelling, sentence structure, and punctuation.</a:t>
            </a:r>
          </a:p>
          <a:p>
            <a:pPr marL="0" indent="0">
              <a:buNone/>
            </a:pPr>
            <a:endParaRPr lang="en-US" dirty="0"/>
          </a:p>
        </p:txBody>
      </p:sp>
      <p:sp>
        <p:nvSpPr>
          <p:cNvPr id="3" name="Footer Placeholder 2">
            <a:extLst>
              <a:ext uri="{FF2B5EF4-FFF2-40B4-BE49-F238E27FC236}">
                <a16:creationId xmlns:a16="http://schemas.microsoft.com/office/drawing/2014/main" id="{FE483B9B-6F1C-46CF-8B56-3A3ED4CECEE5}"/>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68AB58DA-1FEA-4B37-96F4-B4C66C079185}"/>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122990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4973E91E-F754-4811-9199-99FAD9D60715}"/>
              </a:ext>
            </a:extLst>
          </p:cNvPr>
          <p:cNvSpPr>
            <a:spLocks noGrp="1"/>
          </p:cNvSpPr>
          <p:nvPr>
            <p:ph type="title"/>
          </p:nvPr>
        </p:nvSpPr>
        <p:spPr>
          <a:xfrm>
            <a:off x="438149" y="666750"/>
            <a:ext cx="11266681" cy="1070610"/>
          </a:xfrm>
        </p:spPr>
        <p:txBody>
          <a:bodyPr anchor="t">
            <a:normAutofit fontScale="90000"/>
          </a:bodyPr>
          <a:lstStyle/>
          <a:p>
            <a:r>
              <a:rPr lang="en-US" dirty="0"/>
              <a:t>Relevant TEKS for Elementary Social Studies</a:t>
            </a:r>
            <a:br>
              <a:rPr lang="en-US" dirty="0"/>
            </a:br>
            <a:r>
              <a:rPr lang="en-US" dirty="0"/>
              <a:t>TEKS 113.13 Subchapter A—Fifth grade</a:t>
            </a:r>
          </a:p>
        </p:txBody>
      </p:sp>
      <p:sp>
        <p:nvSpPr>
          <p:cNvPr id="5" name="Content Placeholder 4">
            <a:extLst>
              <a:ext uri="{FF2B5EF4-FFF2-40B4-BE49-F238E27FC236}">
                <a16:creationId xmlns:a16="http://schemas.microsoft.com/office/drawing/2014/main" id="{73BCB0BD-6D33-491A-B302-1712C4813896}"/>
              </a:ext>
            </a:extLst>
          </p:cNvPr>
          <p:cNvSpPr>
            <a:spLocks noGrp="1"/>
          </p:cNvSpPr>
          <p:nvPr>
            <p:ph idx="1"/>
          </p:nvPr>
        </p:nvSpPr>
        <p:spPr>
          <a:xfrm>
            <a:off x="438150" y="1809750"/>
            <a:ext cx="11266680" cy="4614164"/>
          </a:xfrm>
        </p:spPr>
        <p:txBody>
          <a:bodyPr anchor="t">
            <a:normAutofit fontScale="32500" lnSpcReduction="20000"/>
          </a:bodyPr>
          <a:lstStyle/>
          <a:p>
            <a:pPr marL="0" lvl="0" indent="0">
              <a:lnSpc>
                <a:spcPct val="107000"/>
              </a:lnSpc>
              <a:spcBef>
                <a:spcPts val="0"/>
              </a:spcBef>
              <a:spcAft>
                <a:spcPts val="0"/>
              </a:spcAft>
              <a:buClr>
                <a:srgbClr val="CE7242"/>
              </a:buClr>
              <a:buNone/>
            </a:pPr>
            <a:r>
              <a:rPr lang="en-US" sz="22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 </a:t>
            </a: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(18) Citizenship. The student understands the importance of individual participation in the democratic process at the local, state, and national levels. The student is expected to: (A) explain the duty individuals have to participate in civic affairs at the local, state, and national levels; and (B) explain how to contact elected and appointed leaders in local, state, and national governments.</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(21) Culture. The student understands the relationship between the arts and the times during which they were created. The student is expected to: (A) identify significant examples of art, music, and literature from various periods in U.S. history </a:t>
            </a:r>
            <a:r>
              <a:rPr lang="en-US" sz="3700" b="1"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such as </a:t>
            </a: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the painting American Progress, "Yankee Doodle," and "Paul Revere's Ride"; and (B) explain how examples of art, music, and literature reflect the times during which they were created.</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(22) Culture. The student understands the contributions of people of various racial, ethnic, and religious groups to the United States. The student is expected to: (A) identify the similarities and differences within and among various racial, ethnic, and religious groups in the United States; (B) describe customs and traditions of various racial, ethnic, and religious groups in the United States; and (C) summarize the contributions of people of various racial, ethnic, and religious groups to our national identity. </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(24) Social studies skills. The student applies critical-thinking skills to organize and use information acquired from a variety of valid sources, including electronic technology. The student is expected to: (A) differentiate between, locate, and use valid primary and secondary sources such as computer software; interviews; biographies; oral, print, and visual material; documents; and artifacts to acquire information about the United States; (B) analyze information by sequencing, categorizing, identifying cause-and-effect relationships, comparing, contrasting, finding the main idea, summarizing, making generalizations and predictions, and drawing inferences and conclusions; (C) organize and interpret information in outlines, reports, databases, and visuals, including graphs, charts, timelines, and maps; (D) identify different points of view about an issue, topic, or current event; and (E) identify the historical context of an event.</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(25) Social studies skills. The student communicates in written, oral, and visual forms. The student is expected to: (A) use social studies terminology correctly; (B) incorporate main and supporting ideas in verbal and written communication; (C) express ideas orally based on research and experiences; (D) create written and visual material such as journal entries, reports, graphic organizers, outlines, and bibliographies; and (E) use standard grammar, spelling, sentence structure, and punctuation.</a:t>
            </a:r>
          </a:p>
          <a:p>
            <a:pPr marL="0" lvl="0" indent="0">
              <a:lnSpc>
                <a:spcPct val="107000"/>
              </a:lnSpc>
              <a:spcBef>
                <a:spcPts val="0"/>
              </a:spcBef>
              <a:spcAft>
                <a:spcPts val="0"/>
              </a:spcAft>
              <a:buClr>
                <a:srgbClr val="CE7242"/>
              </a:buClr>
              <a:buNone/>
            </a:pPr>
            <a:endPar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37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(26)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identify options, predict consequences, and take action to implement a decision.</a:t>
            </a:r>
          </a:p>
          <a:p>
            <a:pPr marL="0" lvl="0" indent="0">
              <a:lnSpc>
                <a:spcPct val="107000"/>
              </a:lnSpc>
              <a:spcBef>
                <a:spcPts val="0"/>
              </a:spcBef>
              <a:spcAft>
                <a:spcPts val="0"/>
              </a:spcAft>
              <a:buClr>
                <a:srgbClr val="CE7242"/>
              </a:buClr>
              <a:buNone/>
            </a:pPr>
            <a:endParaRPr lang="en-US" sz="22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endParaRPr lang="en-US" sz="14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endParaRPr>
          </a:p>
          <a:p>
            <a:pPr marL="0" lvl="0" indent="0">
              <a:lnSpc>
                <a:spcPct val="107000"/>
              </a:lnSpc>
              <a:spcBef>
                <a:spcPts val="0"/>
              </a:spcBef>
              <a:spcAft>
                <a:spcPts val="0"/>
              </a:spcAft>
              <a:buClr>
                <a:srgbClr val="CE7242"/>
              </a:buClr>
              <a:buNone/>
            </a:pPr>
            <a:r>
              <a:rPr lang="en-US" sz="1400" dirty="0">
                <a:solidFill>
                  <a:srgbClr val="000000">
                    <a:lumMod val="75000"/>
                    <a:lumOff val="25000"/>
                  </a:srgbClr>
                </a:solidFill>
                <a:latin typeface="Calibri" panose="020F0502020204030204" pitchFamily="34" charset="0"/>
                <a:ea typeface="Calibri" panose="020F0502020204030204" pitchFamily="34" charset="0"/>
                <a:cs typeface="Times New Roman" panose="02020603050405020304" pitchFamily="18" charset="0"/>
              </a:rPr>
              <a:t> </a:t>
            </a:r>
          </a:p>
          <a:p>
            <a:pPr marL="0" lvl="0" indent="0">
              <a:lnSpc>
                <a:spcPct val="107000"/>
              </a:lnSpc>
              <a:spcBef>
                <a:spcPts val="0"/>
              </a:spcBef>
              <a:spcAft>
                <a:spcPts val="0"/>
              </a:spcAft>
              <a:buClr>
                <a:srgbClr val="CE7242"/>
              </a:buClr>
              <a:buNone/>
            </a:pPr>
            <a:endParaRPr lang="en-US" dirty="0"/>
          </a:p>
        </p:txBody>
      </p:sp>
      <p:sp>
        <p:nvSpPr>
          <p:cNvPr id="3" name="Footer Placeholder 2">
            <a:extLst>
              <a:ext uri="{FF2B5EF4-FFF2-40B4-BE49-F238E27FC236}">
                <a16:creationId xmlns:a16="http://schemas.microsoft.com/office/drawing/2014/main" id="{7F2C3215-283B-4190-95EB-DA946049ED2D}"/>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D81C2A44-CD56-4451-89C8-0B93E67B766E}"/>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3470482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31F5E3-07D2-4AC1-BCAC-C1DC58470C63}"/>
              </a:ext>
            </a:extLst>
          </p:cNvPr>
          <p:cNvSpPr>
            <a:spLocks noGrp="1"/>
          </p:cNvSpPr>
          <p:nvPr>
            <p:ph type="title"/>
          </p:nvPr>
        </p:nvSpPr>
        <p:spPr>
          <a:xfrm>
            <a:off x="428625" y="600075"/>
            <a:ext cx="11315700" cy="1137285"/>
          </a:xfrm>
        </p:spPr>
        <p:txBody>
          <a:bodyPr>
            <a:normAutofit fontScale="90000"/>
          </a:bodyPr>
          <a:lstStyle/>
          <a:p>
            <a:r>
              <a:rPr lang="en-US" sz="4400" dirty="0"/>
              <a:t>Relevant TEKS for Elementary Social Studies</a:t>
            </a:r>
            <a:br>
              <a:rPr lang="en-US" sz="4400" dirty="0"/>
            </a:br>
            <a:r>
              <a:rPr lang="en-US" sz="4400" dirty="0"/>
              <a:t>TEKS 113.16 Subchapter A—Fifth grad</a:t>
            </a:r>
            <a:r>
              <a:rPr lang="en-US" dirty="0"/>
              <a:t>e</a:t>
            </a:r>
          </a:p>
        </p:txBody>
      </p:sp>
      <p:sp>
        <p:nvSpPr>
          <p:cNvPr id="5" name="Content Placeholder 4">
            <a:extLst>
              <a:ext uri="{FF2B5EF4-FFF2-40B4-BE49-F238E27FC236}">
                <a16:creationId xmlns:a16="http://schemas.microsoft.com/office/drawing/2014/main" id="{19FF0408-66EA-4295-8C54-030CC7D38834}"/>
              </a:ext>
            </a:extLst>
          </p:cNvPr>
          <p:cNvSpPr>
            <a:spLocks noGrp="1"/>
          </p:cNvSpPr>
          <p:nvPr>
            <p:ph idx="1"/>
          </p:nvPr>
        </p:nvSpPr>
        <p:spPr>
          <a:xfrm>
            <a:off x="428626" y="1811045"/>
            <a:ext cx="11249024" cy="4977994"/>
          </a:xfrm>
        </p:spPr>
        <p:txBody>
          <a:bodyPr anchor="t">
            <a:normAutofit/>
          </a:bodyPr>
          <a:lstStyle/>
          <a:p>
            <a:pPr marL="0" marR="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a:t>
            </a:r>
          </a:p>
          <a:p>
            <a:pPr marL="0" marR="0" indent="0">
              <a:lnSpc>
                <a:spcPct val="107000"/>
              </a:lnSpc>
              <a:spcBef>
                <a:spcPts val="0"/>
              </a:spcBef>
              <a:spcAft>
                <a:spcPts val="0"/>
              </a:spcAft>
              <a:buNone/>
            </a:pPr>
            <a:r>
              <a:rPr lang="en-US" sz="3700" dirty="0">
                <a:latin typeface="Calibri" panose="020F0502020204030204" pitchFamily="34" charset="0"/>
                <a:ea typeface="Calibri" panose="020F0502020204030204" pitchFamily="34" charset="0"/>
                <a:cs typeface="Times New Roman" panose="02020603050405020304" pitchFamily="18" charset="0"/>
              </a:rPr>
              <a:t> </a:t>
            </a:r>
            <a:endParaRPr lang="en-US" dirty="0"/>
          </a:p>
        </p:txBody>
      </p:sp>
      <p:sp>
        <p:nvSpPr>
          <p:cNvPr id="3" name="Footer Placeholder 2">
            <a:extLst>
              <a:ext uri="{FF2B5EF4-FFF2-40B4-BE49-F238E27FC236}">
                <a16:creationId xmlns:a16="http://schemas.microsoft.com/office/drawing/2014/main" id="{FE483B9B-6F1C-46CF-8B56-3A3ED4CECEE5}"/>
              </a:ext>
            </a:extLst>
          </p:cNvPr>
          <p:cNvSpPr>
            <a:spLocks noGrp="1"/>
          </p:cNvSpPr>
          <p:nvPr>
            <p:ph type="ftr" sz="quarter" idx="11"/>
          </p:nvPr>
        </p:nvSpPr>
        <p:spPr/>
        <p:txBody>
          <a:bodyPr/>
          <a:lstStyle/>
          <a:p>
            <a:pPr algn="l"/>
            <a:r>
              <a:rPr lang="en-US"/>
              <a:t>Teach a Course</a:t>
            </a:r>
            <a:endParaRPr lang="en-US" dirty="0"/>
          </a:p>
        </p:txBody>
      </p:sp>
      <p:sp>
        <p:nvSpPr>
          <p:cNvPr id="2" name="Slide Number Placeholder 1">
            <a:extLst>
              <a:ext uri="{FF2B5EF4-FFF2-40B4-BE49-F238E27FC236}">
                <a16:creationId xmlns:a16="http://schemas.microsoft.com/office/drawing/2014/main" id="{68AB58DA-1FEA-4B37-96F4-B4C66C079185}"/>
              </a:ext>
            </a:extLst>
          </p:cNvPr>
          <p:cNvSpPr>
            <a:spLocks noGrp="1"/>
          </p:cNvSpPr>
          <p:nvPr>
            <p:ph type="sldNum" sz="quarter" idx="12"/>
          </p:nvPr>
        </p:nvSpPr>
        <p:spPr/>
        <p:txBody>
          <a:bodyPr/>
          <a:lstStyle/>
          <a:p>
            <a:fld id="{3A98EE3D-8CD1-4C3F-BD1C-C98C9596463C}" type="slidenum">
              <a:rPr lang="en-US" smtClean="0"/>
              <a:t>15</a:t>
            </a:fld>
            <a:endParaRPr lang="en-US" dirty="0"/>
          </a:p>
        </p:txBody>
      </p:sp>
      <p:pic>
        <p:nvPicPr>
          <p:cNvPr id="9" name="Picture 8">
            <a:extLst>
              <a:ext uri="{FF2B5EF4-FFF2-40B4-BE49-F238E27FC236}">
                <a16:creationId xmlns:a16="http://schemas.microsoft.com/office/drawing/2014/main" id="{B3A4F7A4-C23E-453F-801B-2BDA73EDCB5A}"/>
              </a:ext>
            </a:extLst>
          </p:cNvPr>
          <p:cNvPicPr>
            <a:picLocks noChangeAspect="1"/>
          </p:cNvPicPr>
          <p:nvPr/>
        </p:nvPicPr>
        <p:blipFill>
          <a:blip r:embed="rId2"/>
          <a:stretch>
            <a:fillRect/>
          </a:stretch>
        </p:blipFill>
        <p:spPr>
          <a:xfrm>
            <a:off x="428624" y="1885950"/>
            <a:ext cx="11315699" cy="4500150"/>
          </a:xfrm>
          <a:prstGeom prst="rect">
            <a:avLst/>
          </a:prstGeom>
        </p:spPr>
      </p:pic>
      <p:sp>
        <p:nvSpPr>
          <p:cNvPr id="17" name="TextBox 16">
            <a:extLst>
              <a:ext uri="{FF2B5EF4-FFF2-40B4-BE49-F238E27FC236}">
                <a16:creationId xmlns:a16="http://schemas.microsoft.com/office/drawing/2014/main" id="{3D953927-7795-4DB4-A29F-4D4493067F61}"/>
              </a:ext>
            </a:extLst>
          </p:cNvPr>
          <p:cNvSpPr txBox="1"/>
          <p:nvPr/>
        </p:nvSpPr>
        <p:spPr>
          <a:xfrm>
            <a:off x="428624" y="1811045"/>
            <a:ext cx="11315699" cy="4893647"/>
          </a:xfrm>
          <a:prstGeom prst="rect">
            <a:avLst/>
          </a:prstGeom>
          <a:noFill/>
        </p:spPr>
        <p:txBody>
          <a:bodyPr wrap="square">
            <a:spAutoFit/>
          </a:bodyPr>
          <a:lstStyle/>
          <a:p>
            <a:r>
              <a:rPr lang="en-US" sz="1400" dirty="0"/>
              <a:t>(5) History. The student understands important issues, events, and individuals in the United States during the 20th and 21st centuries. The student is expected to: (A) analyze various issues and events of the 20th century such as industrialization, urbanization, increased use of oil and gas, the Great Depression, the world wars, the civil rights movement, and military actions; presidential election; and (C) identify the accomplishments of individuals and groups </a:t>
            </a:r>
            <a:r>
              <a:rPr lang="en-US" sz="1400" b="1" dirty="0"/>
              <a:t>such as </a:t>
            </a:r>
            <a:r>
              <a:rPr lang="en-US" sz="1400" dirty="0"/>
              <a:t>Jane Addams, Susan B. Anthony, Dwight Eisenhower, Martin Luther King Jr., Rosa Parks, Cesar Chavez, Franklin D. Roosevelt who have made contributions to society in the areas of civil rights, women's rights, military actions, and politics.</a:t>
            </a:r>
          </a:p>
          <a:p>
            <a:endParaRPr lang="en-US" sz="1400" dirty="0"/>
          </a:p>
          <a:p>
            <a:r>
              <a:rPr lang="en-US" sz="1400" dirty="0"/>
              <a:t>(8) Geography. The student understands the location and patterns of settlement and the geographic factors that influence where people live. The student is expected to: (A) identify and describe the types of settlement and patterns of land use in the United States; (B) explain the geographic factors that influence patterns of settlement and the distribution of population in the United States, past and present; and (C) analyze the reasons for the location of cities in the United States, including capital cities, and explain their distribution, past and present.</a:t>
            </a:r>
          </a:p>
          <a:p>
            <a:endParaRPr lang="en-US" sz="1400" dirty="0"/>
          </a:p>
          <a:p>
            <a:r>
              <a:rPr lang="en-US" sz="1400" dirty="0"/>
              <a:t>(9) Geography. The student understands how people adapt to and modify their environment. The student is expected to: (A) describe how and why people have adapted to and modified their environment in the United States, past and present, such as the use of human resources to meet basic needs; and (B) analyze the positive and negative consequences of human modification of the environment in the United States, past and present. </a:t>
            </a:r>
          </a:p>
          <a:p>
            <a:endParaRPr lang="en-US" sz="1400" dirty="0"/>
          </a:p>
          <a:p>
            <a:r>
              <a:rPr lang="en-US" sz="1400" dirty="0"/>
              <a:t>(13) Economics. The student understands patterns of work and economic activities in the United States. The student is expected to: (A) compare how people in different parts of the United States earn a living, past and present; (B) identify and explain how geographic factors have influenced the location of economic activities in the United States; (C) analyze the effects of immigration, migration, and limited resources on the economic development and growth of the United States; (D) describe the impact of mass production, specialization, and division of labor on the economic growth of the United States; and (E) explain the impact of American ideas about progress and equality of opportunity on the economic development and growth of the United States.</a:t>
            </a:r>
          </a:p>
          <a:p>
            <a:endParaRPr lang="en-US" dirty="0"/>
          </a:p>
        </p:txBody>
      </p:sp>
    </p:spTree>
    <p:extLst>
      <p:ext uri="{BB962C8B-B14F-4D97-AF65-F5344CB8AC3E}">
        <p14:creationId xmlns:p14="http://schemas.microsoft.com/office/powerpoint/2010/main" val="21506323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A2380-8268-4FAE-B70A-CB5B524F013A}"/>
              </a:ext>
            </a:extLst>
          </p:cNvPr>
          <p:cNvSpPr>
            <a:spLocks noGrp="1"/>
          </p:cNvSpPr>
          <p:nvPr>
            <p:ph type="title"/>
          </p:nvPr>
        </p:nvSpPr>
        <p:spPr>
          <a:xfrm>
            <a:off x="492370" y="605896"/>
            <a:ext cx="11251954" cy="1165754"/>
          </a:xfrm>
        </p:spPr>
        <p:txBody>
          <a:bodyPr anchor="t">
            <a:normAutofit fontScale="90000"/>
          </a:bodyPr>
          <a:lstStyle/>
          <a:p>
            <a:r>
              <a:rPr lang="en-US" sz="3600" dirty="0">
                <a:solidFill>
                  <a:schemeClr val="tx1"/>
                </a:solidFill>
              </a:rPr>
              <a:t>Relevant TEKS for Elementary Social Studies K-5</a:t>
            </a:r>
            <a:br>
              <a:rPr lang="en-US" sz="3600" dirty="0">
                <a:solidFill>
                  <a:schemeClr val="tx1"/>
                </a:solidFill>
              </a:rPr>
            </a:br>
            <a:r>
              <a:rPr lang="en-US" sz="3600" dirty="0">
                <a:solidFill>
                  <a:schemeClr val="tx1"/>
                </a:solidFill>
              </a:rPr>
              <a:t>TEKS 113.11 Subchapter A Kindergarten</a:t>
            </a:r>
            <a:br>
              <a:rPr lang="en-US" sz="3600" dirty="0">
                <a:solidFill>
                  <a:schemeClr val="tx1"/>
                </a:solidFill>
              </a:rPr>
            </a:br>
            <a:endParaRPr lang="en-US" sz="3600" dirty="0">
              <a:solidFill>
                <a:schemeClr val="tx1"/>
              </a:solidFill>
            </a:endParaRPr>
          </a:p>
        </p:txBody>
      </p:sp>
      <p:sp>
        <p:nvSpPr>
          <p:cNvPr id="3" name="Content Placeholder 2">
            <a:extLst>
              <a:ext uri="{FF2B5EF4-FFF2-40B4-BE49-F238E27FC236}">
                <a16:creationId xmlns:a16="http://schemas.microsoft.com/office/drawing/2014/main" id="{8F667EC1-41A6-4215-BD86-0DE47E069534}"/>
              </a:ext>
            </a:extLst>
          </p:cNvPr>
          <p:cNvSpPr>
            <a:spLocks noGrp="1"/>
          </p:cNvSpPr>
          <p:nvPr>
            <p:ph idx="1"/>
          </p:nvPr>
        </p:nvSpPr>
        <p:spPr>
          <a:xfrm>
            <a:off x="492370" y="1857374"/>
            <a:ext cx="11251955" cy="4486276"/>
          </a:xfrm>
        </p:spPr>
        <p:txBody>
          <a:bodyPr anchor="t">
            <a:normAutofit lnSpcReduction="10000"/>
          </a:bodyPr>
          <a:lstStyle/>
          <a:p>
            <a:pPr marL="0" indent="0">
              <a:buNone/>
            </a:pPr>
            <a:r>
              <a:rPr lang="en-US" sz="1300" dirty="0"/>
              <a:t> </a:t>
            </a:r>
            <a:r>
              <a:rPr lang="en-US" sz="1600" dirty="0"/>
              <a:t>(5) (B) Geography. Physical and human characteristics of place. Student is expected to identify how the characteristics of place such as     way of earning a living, shelter, clothing, food, and activities are based upon geographic location</a:t>
            </a:r>
          </a:p>
          <a:p>
            <a:r>
              <a:rPr lang="en-US" sz="1600" dirty="0"/>
              <a:t>(7) Economic the value of job. Student is expected to: (A) identify jobs in the home, school and community (B) Explain why people have jobs</a:t>
            </a:r>
          </a:p>
          <a:p>
            <a:r>
              <a:rPr lang="en-US" sz="1600" dirty="0"/>
              <a:t>(12) Culture. Importance of family customs and traditions. Student is expected to: describe and explain importance of family customs and traditions and ((B) compare family customs and traditions</a:t>
            </a:r>
          </a:p>
          <a:p>
            <a:r>
              <a:rPr lang="en-US" sz="1600" dirty="0"/>
              <a:t>(14) Social Studies skills. Critical-thinking skills to organize and use information acquired from variety of valid sources. Student is expected to (B) obtain information about a topis using variety of valid visual sources such as pictures, symbols, print material, and artifacts and (C) sequence and categorize information</a:t>
            </a:r>
          </a:p>
          <a:p>
            <a:r>
              <a:rPr lang="en-US" sz="1600" dirty="0"/>
              <a:t>(15) Social Studies Skills. Oral and visual forms. Student is expected to ((A) express ideas orally based on knowledge and experience and (B) create and interpret visuals, including pictures and maps</a:t>
            </a:r>
          </a:p>
          <a:p>
            <a:r>
              <a:rPr lang="en-US" sz="1600" dirty="0"/>
              <a:t>(16) Social Studies Skills. Problem-solving and decision-making skills. Student is expected to (A) use problem-solving process to identify a problem, gather information and list and consider options, consider advantage and disadvantages, choose and implement a solution and evaluate effectiveness of the solution and (B) use decision-making process to identify a situation that requires a decision, and gather information, generate options, predict outcomes, take action to implement a decision, and reflect on the effectiveness of the decision </a:t>
            </a:r>
          </a:p>
        </p:txBody>
      </p:sp>
      <p:sp>
        <p:nvSpPr>
          <p:cNvPr id="4" name="Footer Placeholder 3">
            <a:extLst>
              <a:ext uri="{FF2B5EF4-FFF2-40B4-BE49-F238E27FC236}">
                <a16:creationId xmlns:a16="http://schemas.microsoft.com/office/drawing/2014/main" id="{FA737EDE-8E26-47A2-AB6B-E53386E9F4F8}"/>
              </a:ext>
            </a:extLst>
          </p:cNvPr>
          <p:cNvSpPr>
            <a:spLocks noGrp="1"/>
          </p:cNvSpPr>
          <p:nvPr>
            <p:ph type="ftr" sz="quarter" idx="11"/>
          </p:nvPr>
        </p:nvSpPr>
        <p:spPr>
          <a:xfrm>
            <a:off x="4742017" y="6459785"/>
            <a:ext cx="5105169" cy="365125"/>
          </a:xfrm>
        </p:spPr>
        <p:txBody>
          <a:bodyPr>
            <a:normAutofit/>
          </a:bodyPr>
          <a:lstStyle/>
          <a:p>
            <a:pPr algn="l">
              <a:spcAft>
                <a:spcPts val="600"/>
              </a:spcAft>
            </a:pPr>
            <a:r>
              <a:rPr lang="en-US">
                <a:solidFill>
                  <a:schemeClr val="tx2"/>
                </a:solidFill>
              </a:rPr>
              <a:t>Teach a Course</a:t>
            </a:r>
          </a:p>
        </p:txBody>
      </p:sp>
      <p:sp>
        <p:nvSpPr>
          <p:cNvPr id="5" name="Slide Number Placeholder 4">
            <a:extLst>
              <a:ext uri="{FF2B5EF4-FFF2-40B4-BE49-F238E27FC236}">
                <a16:creationId xmlns:a16="http://schemas.microsoft.com/office/drawing/2014/main" id="{07192EAD-D932-42E9-B504-B440A345CF69}"/>
              </a:ext>
            </a:extLst>
          </p:cNvPr>
          <p:cNvSpPr>
            <a:spLocks noGrp="1"/>
          </p:cNvSpPr>
          <p:nvPr>
            <p:ph type="sldNum" sz="quarter" idx="12"/>
          </p:nvPr>
        </p:nvSpPr>
        <p:spPr>
          <a:xfrm>
            <a:off x="10123055" y="6459785"/>
            <a:ext cx="1089428" cy="365125"/>
          </a:xfrm>
        </p:spPr>
        <p:txBody>
          <a:bodyPr>
            <a:normAutofit/>
          </a:bodyPr>
          <a:lstStyle/>
          <a:p>
            <a:pPr>
              <a:spcAft>
                <a:spcPts val="600"/>
              </a:spcAft>
            </a:pPr>
            <a:fld id="{3A98EE3D-8CD1-4C3F-BD1C-C98C9596463C}" type="slidenum">
              <a:rPr lang="en-US">
                <a:solidFill>
                  <a:schemeClr val="tx2"/>
                </a:solidFill>
              </a:rPr>
              <a:pPr>
                <a:spcAft>
                  <a:spcPts val="600"/>
                </a:spcAft>
              </a:pPr>
              <a:t>2</a:t>
            </a:fld>
            <a:endParaRPr lang="en-US">
              <a:solidFill>
                <a:schemeClr val="tx2"/>
              </a:solidFill>
            </a:endParaRPr>
          </a:p>
        </p:txBody>
      </p:sp>
    </p:spTree>
    <p:extLst>
      <p:ext uri="{BB962C8B-B14F-4D97-AF65-F5344CB8AC3E}">
        <p14:creationId xmlns:p14="http://schemas.microsoft.com/office/powerpoint/2010/main" val="6531891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D4FF8-44A7-47D8-9A64-938C5A7176E0}"/>
              </a:ext>
            </a:extLst>
          </p:cNvPr>
          <p:cNvSpPr>
            <a:spLocks noGrp="1"/>
          </p:cNvSpPr>
          <p:nvPr>
            <p:ph type="title"/>
          </p:nvPr>
        </p:nvSpPr>
        <p:spPr>
          <a:xfrm>
            <a:off x="438149" y="609600"/>
            <a:ext cx="11325225" cy="1127760"/>
          </a:xfrm>
        </p:spPr>
        <p:txBody>
          <a:bodyPr anchor="t">
            <a:normAutofit fontScale="90000"/>
          </a:bodyPr>
          <a:lstStyle/>
          <a:p>
            <a:r>
              <a:rPr lang="en-US" sz="4000" dirty="0"/>
              <a:t>Relevant TEKS for Elementary Social Studies K-5</a:t>
            </a:r>
            <a:br>
              <a:rPr lang="en-US" sz="4000" dirty="0"/>
            </a:br>
            <a:r>
              <a:rPr lang="en-US" sz="4000" dirty="0"/>
              <a:t>113.12 Subchapter A Grade 1</a:t>
            </a:r>
            <a:br>
              <a:rPr lang="en-US" sz="4000" dirty="0"/>
            </a:br>
            <a:endParaRPr lang="en-US" sz="4000" dirty="0"/>
          </a:p>
        </p:txBody>
      </p:sp>
      <p:sp>
        <p:nvSpPr>
          <p:cNvPr id="3" name="Content Placeholder 2">
            <a:extLst>
              <a:ext uri="{FF2B5EF4-FFF2-40B4-BE49-F238E27FC236}">
                <a16:creationId xmlns:a16="http://schemas.microsoft.com/office/drawing/2014/main" id="{74E427F9-8244-474F-8C98-B6C50CFFC7CC}"/>
              </a:ext>
            </a:extLst>
          </p:cNvPr>
          <p:cNvSpPr>
            <a:spLocks noGrp="1"/>
          </p:cNvSpPr>
          <p:nvPr>
            <p:ph idx="1"/>
          </p:nvPr>
        </p:nvSpPr>
        <p:spPr>
          <a:xfrm>
            <a:off x="438149" y="1845733"/>
            <a:ext cx="11610976" cy="4526491"/>
          </a:xfrm>
        </p:spPr>
        <p:txBody>
          <a:bodyPr>
            <a:normAutofit lnSpcReduction="10000"/>
          </a:bodyPr>
          <a:lstStyle/>
          <a:p>
            <a:r>
              <a:rPr lang="en-US" dirty="0"/>
              <a:t>(2) History, student understand how historical figures, patriots, and good citizens helped shaped the community, state and nation. Student is expected to: (C) compare the similarities and differences among the lives and activities of historical figures and other individuals who have influenced the community, state, and nation</a:t>
            </a:r>
          </a:p>
          <a:p>
            <a:r>
              <a:rPr lang="en-US" dirty="0"/>
              <a:t>(4) Geography. The student understands the relative location of places. The student is expected to: (A) locate places using the four cardinal directions</a:t>
            </a:r>
          </a:p>
          <a:p>
            <a:r>
              <a:rPr lang="en-US" dirty="0"/>
              <a:t>(6) Geography. The student understands various physical and human characteristics. The student is expected to:(C) identify and describe how the human characteristics of place such as shelter, clothing, food, and activities are based upon geographic location.</a:t>
            </a:r>
          </a:p>
          <a:p>
            <a:r>
              <a:rPr lang="en-US" dirty="0"/>
              <a:t>(7) Economics. The student understands how families meet basic human needs. The student is expected to: (A) describe ways that families meet basic human needs; and (B) describe similarities and differences in ways families meet basic human needs.</a:t>
            </a:r>
          </a:p>
          <a:p>
            <a:r>
              <a:rPr lang="en-US" dirty="0"/>
              <a:t>(10) Economics. The student understands the value of work. The student is expected to: (A) describe the components of various jobs and the characteristics of a job well performed; and (B) describe how specialized jobs contribute to the production of goods and services.</a:t>
            </a:r>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66B84F5-85B9-40C8-93B4-7EAC4AA02D01}"/>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6F02A1CC-ECDC-4811-B645-6FCF4740C378}"/>
              </a:ext>
            </a:extLst>
          </p:cNvPr>
          <p:cNvSpPr>
            <a:spLocks noGrp="1"/>
          </p:cNvSpPr>
          <p:nvPr>
            <p:ph type="sldNum" sz="quarter" idx="12"/>
          </p:nvPr>
        </p:nvSpPr>
        <p:spPr/>
        <p:txBody>
          <a:bodyPr/>
          <a:lstStyle/>
          <a:p>
            <a:fld id="{3A98EE3D-8CD1-4C3F-BD1C-C98C9596463C}" type="slidenum">
              <a:rPr lang="en-US" smtClean="0"/>
              <a:t>3</a:t>
            </a:fld>
            <a:endParaRPr lang="en-US" dirty="0"/>
          </a:p>
        </p:txBody>
      </p:sp>
    </p:spTree>
    <p:extLst>
      <p:ext uri="{BB962C8B-B14F-4D97-AF65-F5344CB8AC3E}">
        <p14:creationId xmlns:p14="http://schemas.microsoft.com/office/powerpoint/2010/main" val="3944544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2AF6D-0DE8-4E45-B459-6F290F908FCF}"/>
              </a:ext>
            </a:extLst>
          </p:cNvPr>
          <p:cNvSpPr>
            <a:spLocks noGrp="1"/>
          </p:cNvSpPr>
          <p:nvPr>
            <p:ph type="title"/>
          </p:nvPr>
        </p:nvSpPr>
        <p:spPr>
          <a:xfrm>
            <a:off x="447675" y="619125"/>
            <a:ext cx="11306175" cy="1152525"/>
          </a:xfrm>
        </p:spPr>
        <p:txBody>
          <a:bodyPr anchor="t">
            <a:normAutofit fontScale="90000"/>
          </a:bodyPr>
          <a:lstStyle/>
          <a:p>
            <a:r>
              <a:rPr lang="en-US" sz="3600" dirty="0"/>
              <a:t>Relevant TEKS for Elementary Social Studies K-5</a:t>
            </a:r>
            <a:br>
              <a:rPr lang="en-US" sz="3600" dirty="0"/>
            </a:br>
            <a:r>
              <a:rPr lang="en-US" sz="3600" dirty="0"/>
              <a:t>113.12 Subchapter A Grade 1, cont.</a:t>
            </a:r>
            <a:br>
              <a:rPr lang="en-US" sz="3600" dirty="0"/>
            </a:br>
            <a:endParaRPr lang="en-US" sz="3600" dirty="0"/>
          </a:p>
        </p:txBody>
      </p:sp>
      <p:sp>
        <p:nvSpPr>
          <p:cNvPr id="3" name="Content Placeholder 2">
            <a:extLst>
              <a:ext uri="{FF2B5EF4-FFF2-40B4-BE49-F238E27FC236}">
                <a16:creationId xmlns:a16="http://schemas.microsoft.com/office/drawing/2014/main" id="{85568D00-73CC-497D-A799-3ED64781DE54}"/>
              </a:ext>
            </a:extLst>
          </p:cNvPr>
          <p:cNvSpPr>
            <a:spLocks noGrp="1"/>
          </p:cNvSpPr>
          <p:nvPr>
            <p:ph idx="1"/>
          </p:nvPr>
        </p:nvSpPr>
        <p:spPr>
          <a:xfrm>
            <a:off x="447675" y="1771650"/>
            <a:ext cx="11306175" cy="4591049"/>
          </a:xfrm>
        </p:spPr>
        <p:txBody>
          <a:bodyPr>
            <a:noAutofit/>
          </a:bodyPr>
          <a:lstStyle/>
          <a:p>
            <a:r>
              <a:rPr lang="en-US" sz="1200" dirty="0"/>
              <a:t>(12) Government. The student understands the role of authority figures, public officials, and citizens. The student is expected to: (B) identify and describe the roles of public officials in the community, state, and nation; and (C) identify and describe the role of a good citizen in maintaining a constitutional republic.</a:t>
            </a:r>
          </a:p>
          <a:p>
            <a:r>
              <a:rPr lang="en-US" sz="1200" dirty="0"/>
              <a:t>(13) Citizenship. The student understands characteristics of good citizenship as exemplified by historical figures and other individuals. The student is expected to: (A)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sz="1200" b="1" dirty="0"/>
              <a:t>such as </a:t>
            </a:r>
            <a:r>
              <a:rPr lang="en-US" sz="1200" dirty="0"/>
              <a:t>Benjamin Franklin, Francis Scott Key, and Eleanor Roosevelt </a:t>
            </a:r>
            <a:r>
              <a:rPr lang="en-US" sz="1200" b="1" dirty="0"/>
              <a:t>who have exemplified good citizenship</a:t>
            </a:r>
            <a:r>
              <a:rPr lang="en-US" sz="1200" dirty="0"/>
              <a:t>; and (C) identify other individuals who exemplify good citizenship.</a:t>
            </a:r>
          </a:p>
          <a:p>
            <a:r>
              <a:rPr lang="en-US" sz="1200" dirty="0"/>
              <a:t>(15) Culture. The student understands the importance of family and community beliefs, customs, language, and traditions. The student is expected to: (A) describe and explain the importance of various beliefs, customs, language, and traditions of families and communities; and (B) explain the way folktales and legends reflect beliefs, customs, language, and traditions of communities.</a:t>
            </a:r>
          </a:p>
          <a:p>
            <a:r>
              <a:rPr lang="en-US" sz="1200" dirty="0"/>
              <a:t>(17) Social studies skills. The student applies critical-thinking skills to organize and use information acquired from a variety of valid sources. The student is expected to: (A) obtain information about a topic using a variety of valid oral sources such as conversations, interviews, and music; (B) obtain information about a topic using a variety of valid visual sources such as pictures, symbols, electronic media, maps, literature, and artifacts; and (C) sequence and categorize information.</a:t>
            </a:r>
          </a:p>
          <a:p>
            <a:r>
              <a:rPr lang="en-US" sz="1200" dirty="0"/>
              <a:t>(18) Social studies skills. The student communicates in oral, visual, and written forms. The student is expected to: (A) express ideas orally based on knowledge and experiences; and (B) create and interpret visual and written material. </a:t>
            </a:r>
          </a:p>
          <a:p>
            <a:r>
              <a:rPr lang="en-US" sz="1200" dirty="0"/>
              <a:t>(19)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generate options, predict outcomes, take action to implement a decision, and reflect on the effectiveness of that decision.</a:t>
            </a:r>
          </a:p>
        </p:txBody>
      </p:sp>
      <p:sp>
        <p:nvSpPr>
          <p:cNvPr id="4" name="Footer Placeholder 3">
            <a:extLst>
              <a:ext uri="{FF2B5EF4-FFF2-40B4-BE49-F238E27FC236}">
                <a16:creationId xmlns:a16="http://schemas.microsoft.com/office/drawing/2014/main" id="{40810F50-2548-4D4F-868F-F7B847CE6A8B}"/>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34397C1A-B550-4C7E-9E4D-BA98A6518D0D}"/>
              </a:ext>
            </a:extLst>
          </p:cNvPr>
          <p:cNvSpPr>
            <a:spLocks noGrp="1"/>
          </p:cNvSpPr>
          <p:nvPr>
            <p:ph type="sldNum" sz="quarter" idx="12"/>
          </p:nvPr>
        </p:nvSpPr>
        <p:spPr/>
        <p:txBody>
          <a:bodyPr/>
          <a:lstStyle/>
          <a:p>
            <a:fld id="{3A98EE3D-8CD1-4C3F-BD1C-C98C9596463C}" type="slidenum">
              <a:rPr lang="en-US" smtClean="0"/>
              <a:t>4</a:t>
            </a:fld>
            <a:endParaRPr lang="en-US" dirty="0"/>
          </a:p>
        </p:txBody>
      </p:sp>
    </p:spTree>
    <p:extLst>
      <p:ext uri="{BB962C8B-B14F-4D97-AF65-F5344CB8AC3E}">
        <p14:creationId xmlns:p14="http://schemas.microsoft.com/office/powerpoint/2010/main" val="3197049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9C1FCA3-E4BA-4809-A80A-6E9915EFFD31}"/>
              </a:ext>
            </a:extLst>
          </p:cNvPr>
          <p:cNvSpPr>
            <a:spLocks noGrp="1"/>
          </p:cNvSpPr>
          <p:nvPr>
            <p:ph type="title"/>
          </p:nvPr>
        </p:nvSpPr>
        <p:spPr>
          <a:xfrm>
            <a:off x="466891" y="619125"/>
            <a:ext cx="11225000" cy="1181100"/>
          </a:xfrm>
        </p:spPr>
        <p:txBody>
          <a:bodyPr anchor="t">
            <a:normAutofit fontScale="90000"/>
          </a:bodyPr>
          <a:lstStyle/>
          <a:p>
            <a:r>
              <a:rPr lang="en-US" sz="4000" dirty="0"/>
              <a:t>Relevant TEKS for Elementary K-5</a:t>
            </a:r>
            <a:br>
              <a:rPr lang="en-US" sz="4000" dirty="0"/>
            </a:br>
            <a:r>
              <a:rPr lang="en-US" sz="4000" dirty="0"/>
              <a:t>TEKS 113.13 Subchapter A—Second grade</a:t>
            </a:r>
            <a:br>
              <a:rPr lang="en-US" sz="4000" dirty="0"/>
            </a:br>
            <a:endParaRPr lang="en-US" sz="4000" dirty="0"/>
          </a:p>
        </p:txBody>
      </p:sp>
      <p:sp>
        <p:nvSpPr>
          <p:cNvPr id="9" name="Content Placeholder 8">
            <a:extLst>
              <a:ext uri="{FF2B5EF4-FFF2-40B4-BE49-F238E27FC236}">
                <a16:creationId xmlns:a16="http://schemas.microsoft.com/office/drawing/2014/main" id="{78D8F732-6744-4E97-93C3-DACB4F2176B0}"/>
              </a:ext>
            </a:extLst>
          </p:cNvPr>
          <p:cNvSpPr>
            <a:spLocks noGrp="1"/>
          </p:cNvSpPr>
          <p:nvPr>
            <p:ph idx="1"/>
          </p:nvPr>
        </p:nvSpPr>
        <p:spPr>
          <a:xfrm>
            <a:off x="466891" y="1800225"/>
            <a:ext cx="11241609" cy="5024685"/>
          </a:xfrm>
        </p:spPr>
        <p:txBody>
          <a:bodyPr anchor="t">
            <a:normAutofit fontScale="92500" lnSpcReduction="10000"/>
          </a:bodyPr>
          <a:lstStyle/>
          <a:p>
            <a:pPr marL="0" marR="0"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Calibri" panose="020F0502020204030204" pitchFamily="34" charset="0"/>
              </a:rPr>
              <a:t> (</a:t>
            </a:r>
            <a:r>
              <a:rPr lang="en-US" sz="1900" dirty="0">
                <a:latin typeface="Calibri" panose="020F0502020204030204" pitchFamily="34" charset="0"/>
                <a:ea typeface="Calibri" panose="020F0502020204030204" pitchFamily="34" charset="0"/>
                <a:cs typeface="Calibri" panose="020F0502020204030204" pitchFamily="34" charset="0"/>
              </a:rPr>
              <a:t>1) History. The student understands the </a:t>
            </a:r>
            <a:r>
              <a:rPr lang="en-US" sz="1900" b="1" dirty="0">
                <a:latin typeface="Calibri" panose="020F0502020204030204" pitchFamily="34" charset="0"/>
                <a:ea typeface="Calibri" panose="020F0502020204030204" pitchFamily="34" charset="0"/>
                <a:cs typeface="Calibri" panose="020F0502020204030204" pitchFamily="34" charset="0"/>
              </a:rPr>
              <a:t>historical significance of landmarks </a:t>
            </a:r>
            <a:r>
              <a:rPr lang="en-US" sz="1900" dirty="0">
                <a:latin typeface="Calibri" panose="020F0502020204030204" pitchFamily="34" charset="0"/>
                <a:ea typeface="Calibri" panose="020F0502020204030204" pitchFamily="34" charset="0"/>
                <a:cs typeface="Calibri" panose="020F0502020204030204" pitchFamily="34" charset="0"/>
              </a:rPr>
              <a:t>and celebrations in the community, state, and nation. The student is expected to: (B) identify and explain the significance of various </a:t>
            </a:r>
            <a:r>
              <a:rPr lang="en-US" sz="1900" b="1" dirty="0">
                <a:latin typeface="Calibri" panose="020F0502020204030204" pitchFamily="34" charset="0"/>
                <a:ea typeface="Calibri" panose="020F0502020204030204" pitchFamily="34" charset="0"/>
                <a:cs typeface="Calibri" panose="020F0502020204030204" pitchFamily="34" charset="0"/>
              </a:rPr>
              <a:t>community</a:t>
            </a:r>
            <a:r>
              <a:rPr lang="en-US" sz="1900" dirty="0">
                <a:latin typeface="Calibri" panose="020F0502020204030204" pitchFamily="34" charset="0"/>
                <a:ea typeface="Calibri" panose="020F0502020204030204" pitchFamily="34" charset="0"/>
                <a:cs typeface="Calibri" panose="020F0502020204030204" pitchFamily="34" charset="0"/>
              </a:rPr>
              <a:t>, state, and national landmarks such as monuments and government buildings.</a:t>
            </a:r>
          </a:p>
          <a:p>
            <a:pPr marL="457200" marR="0" indent="-457200">
              <a:lnSpc>
                <a:spcPct val="107000"/>
              </a:lnSpc>
              <a:spcBef>
                <a:spcPts val="0"/>
              </a:spcBef>
              <a:spcAft>
                <a:spcPts val="0"/>
              </a:spcAft>
              <a:buAutoNum type="arabicParenBoth"/>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 (2) History. The student understands the concepts of time and chronology. The student is expected to: (A) describe the order of events by using designations of time periods such as historical and present times; (B) apply vocabulary related to chronology, including past, present, and future; and (C) create and interpret timelines for events in the past and present.</a:t>
            </a:r>
          </a:p>
          <a:p>
            <a:pPr marL="0" marR="0" indent="0">
              <a:lnSpc>
                <a:spcPct val="107000"/>
              </a:lnSpc>
              <a:spcBef>
                <a:spcPts val="0"/>
              </a:spcBef>
              <a:spcAft>
                <a:spcPts val="0"/>
              </a:spcAft>
              <a:buNone/>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(3) History. The student understands how various sources provide information about the past and present. The student is expected to: (A) identify several sources of information about a given period or event such as reference materials, </a:t>
            </a:r>
            <a:r>
              <a:rPr lang="en-US" sz="1900" b="1" dirty="0">
                <a:latin typeface="Calibri" panose="020F0502020204030204" pitchFamily="34" charset="0"/>
                <a:ea typeface="Calibri" panose="020F0502020204030204" pitchFamily="34" charset="0"/>
                <a:cs typeface="Calibri" panose="020F0502020204030204" pitchFamily="34" charset="0"/>
              </a:rPr>
              <a:t>biographies, newspapers</a:t>
            </a:r>
            <a:r>
              <a:rPr lang="en-US" sz="1900" dirty="0">
                <a:latin typeface="Calibri" panose="020F0502020204030204" pitchFamily="34" charset="0"/>
                <a:ea typeface="Calibri" panose="020F0502020204030204" pitchFamily="34" charset="0"/>
                <a:cs typeface="Calibri" panose="020F0502020204030204" pitchFamily="34" charset="0"/>
              </a:rPr>
              <a:t>, and electronic sources; and (B) describe various evidence of the same time period using </a:t>
            </a:r>
            <a:r>
              <a:rPr lang="en-US" sz="1900" b="1" dirty="0">
                <a:latin typeface="Calibri" panose="020F0502020204030204" pitchFamily="34" charset="0"/>
                <a:ea typeface="Calibri" panose="020F0502020204030204" pitchFamily="34" charset="0"/>
                <a:cs typeface="Calibri" panose="020F0502020204030204" pitchFamily="34" charset="0"/>
              </a:rPr>
              <a:t>primary sources such as photographs</a:t>
            </a:r>
            <a:r>
              <a:rPr lang="en-US" sz="1900" dirty="0">
                <a:latin typeface="Calibri" panose="020F0502020204030204" pitchFamily="34" charset="0"/>
                <a:ea typeface="Calibri" panose="020F0502020204030204" pitchFamily="34" charset="0"/>
                <a:cs typeface="Calibri" panose="020F0502020204030204" pitchFamily="34" charset="0"/>
              </a:rPr>
              <a:t>, journals, and interviews. </a:t>
            </a:r>
          </a:p>
          <a:p>
            <a:pPr marL="0" marR="0" indent="0">
              <a:lnSpc>
                <a:spcPct val="107000"/>
              </a:lnSpc>
              <a:spcBef>
                <a:spcPts val="0"/>
              </a:spcBef>
              <a:spcAft>
                <a:spcPts val="0"/>
              </a:spcAft>
              <a:buNone/>
            </a:pPr>
            <a:endParaRPr lang="en-US" sz="1900" dirty="0">
              <a:latin typeface="Calibri" panose="020F0502020204030204" pitchFamily="34" charset="0"/>
              <a:ea typeface="Calibri" panose="020F0502020204030204" pitchFamily="34" charset="0"/>
              <a:cs typeface="Calibri" panose="020F0502020204030204" pitchFamily="34" charset="0"/>
            </a:endParaRPr>
          </a:p>
          <a:p>
            <a:pPr marL="0" marR="0" indent="0">
              <a:lnSpc>
                <a:spcPct val="107000"/>
              </a:lnSpc>
              <a:spcBef>
                <a:spcPts val="0"/>
              </a:spcBef>
              <a:spcAft>
                <a:spcPts val="0"/>
              </a:spcAft>
              <a:buNone/>
            </a:pPr>
            <a:r>
              <a:rPr lang="en-US" sz="1900" dirty="0">
                <a:latin typeface="Calibri" panose="020F0502020204030204" pitchFamily="34" charset="0"/>
                <a:ea typeface="Calibri" panose="020F0502020204030204" pitchFamily="34" charset="0"/>
                <a:cs typeface="Calibri" panose="020F0502020204030204" pitchFamily="34" charset="0"/>
              </a:rPr>
              <a:t>(4) History. The student understands how historical figures, patriots, and good citizens helped shape the community, state, and nation. The student is expected to: (C) </a:t>
            </a:r>
            <a:r>
              <a:rPr lang="en-US" sz="1900" b="1" dirty="0">
                <a:latin typeface="Calibri" panose="020F0502020204030204" pitchFamily="34" charset="0"/>
                <a:ea typeface="Calibri" panose="020F0502020204030204" pitchFamily="34" charset="0"/>
                <a:cs typeface="Calibri" panose="020F0502020204030204" pitchFamily="34" charset="0"/>
              </a:rPr>
              <a:t>explain how people and events have influenced local community history</a:t>
            </a:r>
          </a:p>
          <a:p>
            <a:pPr marL="0" marR="0" indent="0">
              <a:lnSpc>
                <a:spcPct val="107000"/>
              </a:lnSpc>
              <a:spcBef>
                <a:spcPts val="0"/>
              </a:spcBef>
              <a:spcAft>
                <a:spcPts val="0"/>
              </a:spcAft>
              <a:buNone/>
            </a:pPr>
            <a:endParaRPr lang="en-US" sz="2000" dirty="0">
              <a:latin typeface="Calibri" panose="020F0502020204030204" pitchFamily="34" charset="0"/>
              <a:ea typeface="Calibri" panose="020F0502020204030204" pitchFamily="34" charset="0"/>
              <a:cs typeface="Calibri" panose="020F0502020204030204" pitchFamily="34" charset="0"/>
            </a:endParaRPr>
          </a:p>
        </p:txBody>
      </p:sp>
      <p:sp>
        <p:nvSpPr>
          <p:cNvPr id="7" name="Footer Placeholder 6">
            <a:extLst>
              <a:ext uri="{FF2B5EF4-FFF2-40B4-BE49-F238E27FC236}">
                <a16:creationId xmlns:a16="http://schemas.microsoft.com/office/drawing/2014/main" id="{1CAF7822-C20D-48CB-8EBA-6E2EF2C107B1}"/>
              </a:ext>
            </a:extLst>
          </p:cNvPr>
          <p:cNvSpPr>
            <a:spLocks noGrp="1"/>
          </p:cNvSpPr>
          <p:nvPr>
            <p:ph type="ftr" sz="quarter" idx="11"/>
          </p:nvPr>
        </p:nvSpPr>
        <p:spPr/>
        <p:txBody>
          <a:bodyPr/>
          <a:lstStyle/>
          <a:p>
            <a:pPr algn="l"/>
            <a:r>
              <a:rPr lang="en-US" noProof="0"/>
              <a:t>Teach a Course</a:t>
            </a:r>
            <a:endParaRPr lang="en-US" noProof="0" dirty="0"/>
          </a:p>
        </p:txBody>
      </p:sp>
      <p:sp>
        <p:nvSpPr>
          <p:cNvPr id="5" name="Slide Number Placeholder 4">
            <a:extLst>
              <a:ext uri="{FF2B5EF4-FFF2-40B4-BE49-F238E27FC236}">
                <a16:creationId xmlns:a16="http://schemas.microsoft.com/office/drawing/2014/main" id="{E15ADD12-F082-41BB-BEF9-77F8219B6893}"/>
              </a:ext>
            </a:extLst>
          </p:cNvPr>
          <p:cNvSpPr>
            <a:spLocks noGrp="1"/>
          </p:cNvSpPr>
          <p:nvPr>
            <p:ph type="sldNum" sz="quarter" idx="12"/>
          </p:nvPr>
        </p:nvSpPr>
        <p:spPr/>
        <p:txBody>
          <a:bodyPr/>
          <a:lstStyle/>
          <a:p>
            <a:fld id="{F603CDE5-C1D8-4EDD-870F-A498BAFA520F}" type="slidenum">
              <a:rPr lang="en-US" noProof="0" smtClean="0"/>
              <a:t>5</a:t>
            </a:fld>
            <a:endParaRPr lang="en-US" noProof="0" dirty="0"/>
          </a:p>
        </p:txBody>
      </p:sp>
    </p:spTree>
    <p:extLst>
      <p:ext uri="{BB962C8B-B14F-4D97-AF65-F5344CB8AC3E}">
        <p14:creationId xmlns:p14="http://schemas.microsoft.com/office/powerpoint/2010/main" val="803445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988C6-4D6B-41F2-B4B5-903440286920}"/>
              </a:ext>
            </a:extLst>
          </p:cNvPr>
          <p:cNvSpPr>
            <a:spLocks noGrp="1"/>
          </p:cNvSpPr>
          <p:nvPr>
            <p:ph type="title"/>
          </p:nvPr>
        </p:nvSpPr>
        <p:spPr>
          <a:xfrm>
            <a:off x="419099" y="619125"/>
            <a:ext cx="11325225" cy="1114425"/>
          </a:xfrm>
        </p:spPr>
        <p:txBody>
          <a:bodyPr>
            <a:normAutofit fontScale="90000"/>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19444B21-CC32-47D9-A741-D4376C6BEE42}"/>
              </a:ext>
            </a:extLst>
          </p:cNvPr>
          <p:cNvSpPr>
            <a:spLocks noGrp="1"/>
          </p:cNvSpPr>
          <p:nvPr>
            <p:ph idx="1"/>
          </p:nvPr>
        </p:nvSpPr>
        <p:spPr>
          <a:xfrm>
            <a:off x="419100" y="1845734"/>
            <a:ext cx="11325224" cy="4536016"/>
          </a:xfrm>
        </p:spPr>
        <p:txBody>
          <a:bodyPr>
            <a:normAutofit fontScale="92500" lnSpcReduction="10000"/>
          </a:bodyPr>
          <a:lstStyle/>
          <a:p>
            <a:r>
              <a:rPr lang="en-US" dirty="0"/>
              <a:t>(6) Geography. The student understands the locations and characteristics of places and regions in the community, state, and nation. The student is expected to: (B) locate places of significance, including the local community, Texas, the state capital, the U.S. capital, major cities in Texas, the coast of Texas, Canada, Mexico, and the United States on maps and globes; and (C) examine information from various sources about places and regions.</a:t>
            </a:r>
          </a:p>
          <a:p>
            <a:r>
              <a:rPr lang="en-US" dirty="0"/>
              <a:t>(7) Geography. The student understands how physical characteristics of places and regions affect people's activities and settlement patterns. The student is expected to: and (D) identify the characteristics of different communities, including urban, suburban, and rural, and how they affect activities and settlement patterns.</a:t>
            </a:r>
          </a:p>
          <a:p>
            <a:r>
              <a:rPr lang="en-US" dirty="0"/>
              <a:t>(9) Economics. The student understands the value of work. The student is expected to: (A) explain how work provides income to purchase goods and services</a:t>
            </a:r>
          </a:p>
          <a:p>
            <a:r>
              <a:rPr lang="en-US" dirty="0"/>
              <a:t>(10) Economics. The student understands the roles of producers and consumers in the production of goods and services. The student is expected to: (A) distinguish between producing and consuming; (B) identify ways in which people are both producers and consumers; and (C) examine the development of a product from a natural resource to a finished product.</a:t>
            </a:r>
          </a:p>
          <a:p>
            <a:r>
              <a:rPr lang="en-US" dirty="0"/>
              <a:t>(11) Government. The student understands the purpose of governments. The student is expected to: (A) identify functions of governments such as establishing order, providing security, and managing conflict;</a:t>
            </a:r>
          </a:p>
        </p:txBody>
      </p:sp>
      <p:sp>
        <p:nvSpPr>
          <p:cNvPr id="4" name="Footer Placeholder 3">
            <a:extLst>
              <a:ext uri="{FF2B5EF4-FFF2-40B4-BE49-F238E27FC236}">
                <a16:creationId xmlns:a16="http://schemas.microsoft.com/office/drawing/2014/main" id="{E4744F58-1417-4847-A4E3-78B2E3D8B2A7}"/>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295E4D4C-CA9D-4905-9917-9EDD28B8DA38}"/>
              </a:ext>
            </a:extLst>
          </p:cNvPr>
          <p:cNvSpPr>
            <a:spLocks noGrp="1"/>
          </p:cNvSpPr>
          <p:nvPr>
            <p:ph type="sldNum" sz="quarter" idx="12"/>
          </p:nvPr>
        </p:nvSpPr>
        <p:spPr/>
        <p:txBody>
          <a:bodyPr/>
          <a:lstStyle/>
          <a:p>
            <a:fld id="{3A98EE3D-8CD1-4C3F-BD1C-C98C9596463C}" type="slidenum">
              <a:rPr lang="en-US" smtClean="0"/>
              <a:t>6</a:t>
            </a:fld>
            <a:endParaRPr lang="en-US" dirty="0"/>
          </a:p>
        </p:txBody>
      </p:sp>
    </p:spTree>
    <p:extLst>
      <p:ext uri="{BB962C8B-B14F-4D97-AF65-F5344CB8AC3E}">
        <p14:creationId xmlns:p14="http://schemas.microsoft.com/office/powerpoint/2010/main" val="3706884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5F7D0-7F6E-4713-8D07-9A953BFA0922}"/>
              </a:ext>
            </a:extLst>
          </p:cNvPr>
          <p:cNvSpPr>
            <a:spLocks noGrp="1"/>
          </p:cNvSpPr>
          <p:nvPr>
            <p:ph type="title"/>
          </p:nvPr>
        </p:nvSpPr>
        <p:spPr>
          <a:xfrm>
            <a:off x="438149" y="638175"/>
            <a:ext cx="11306175" cy="1104900"/>
          </a:xfrm>
        </p:spPr>
        <p:txBody>
          <a:bodyPr>
            <a:normAutofit fontScale="90000"/>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D808B23E-4DF6-4E01-8E9A-BA09CFA5577F}"/>
              </a:ext>
            </a:extLst>
          </p:cNvPr>
          <p:cNvSpPr>
            <a:spLocks noGrp="1"/>
          </p:cNvSpPr>
          <p:nvPr>
            <p:ph idx="1"/>
          </p:nvPr>
        </p:nvSpPr>
        <p:spPr>
          <a:xfrm>
            <a:off x="438148" y="1952344"/>
            <a:ext cx="11306175" cy="4507441"/>
          </a:xfrm>
        </p:spPr>
        <p:txBody>
          <a:bodyPr>
            <a:normAutofit fontScale="92500" lnSpcReduction="20000"/>
          </a:bodyPr>
          <a:lstStyle/>
          <a:p>
            <a:r>
              <a:rPr lang="en-US" dirty="0"/>
              <a:t>(12) Government. The student understands the role of public officials. The student is expected to: (C) identify ways that public officials are selected, including election and appointment to office and (D) identify how citizens participate in their own governance through staying informed of what public officials are doing, providing input to them, and volunteering to participate in government functions.</a:t>
            </a:r>
          </a:p>
          <a:p>
            <a:r>
              <a:rPr lang="en-US" dirty="0"/>
              <a:t>(13) Citizenship. The student understands characteristics of good citizenship as exemplified by historical figures and other individuals. The student is expected to: (A)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b="1" dirty="0"/>
              <a:t>such as </a:t>
            </a:r>
            <a:r>
              <a:rPr lang="en-US" dirty="0"/>
              <a:t>World War II Women Airforce Service Pilots (WASPs) and Navajo Code Talkers, and Sojourner Truth </a:t>
            </a:r>
            <a:r>
              <a:rPr lang="en-US" b="1" dirty="0"/>
              <a:t>who have exemplified good citizenship</a:t>
            </a:r>
            <a:r>
              <a:rPr lang="en-US" dirty="0"/>
              <a:t>; (C) identify other individuals who exemplify good citizenship; and D) identify ways to actively practice good citizenship, including involvement in community service.</a:t>
            </a:r>
          </a:p>
          <a:p>
            <a:r>
              <a:rPr lang="en-US" dirty="0"/>
              <a:t>(15) Culture. The student understands the significance of works of art in the local community. The student is expected to: (A) identify selected stories, poems, statues, paintings, and other examples of the local cultural heritage; and (B) explain the significance of selected stories, poems, statues, paintings, and other examples of the local cultural heritage.</a:t>
            </a:r>
          </a:p>
          <a:p>
            <a:r>
              <a:rPr lang="en-US" dirty="0"/>
              <a:t>(16) Culture. The student understands ethnic and/or cultural celebrations. The student is expected to: (A) identify the significance of various ethnic and/or cultural celebrations</a:t>
            </a:r>
          </a:p>
        </p:txBody>
      </p:sp>
      <p:sp>
        <p:nvSpPr>
          <p:cNvPr id="4" name="Footer Placeholder 3">
            <a:extLst>
              <a:ext uri="{FF2B5EF4-FFF2-40B4-BE49-F238E27FC236}">
                <a16:creationId xmlns:a16="http://schemas.microsoft.com/office/drawing/2014/main" id="{B858FFFB-B40D-4958-AA8F-EDDF17CA06FA}"/>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D048F0AC-BE5D-4118-8321-7579351B5A24}"/>
              </a:ext>
            </a:extLst>
          </p:cNvPr>
          <p:cNvSpPr>
            <a:spLocks noGrp="1"/>
          </p:cNvSpPr>
          <p:nvPr>
            <p:ph type="sldNum" sz="quarter" idx="12"/>
          </p:nvPr>
        </p:nvSpPr>
        <p:spPr/>
        <p:txBody>
          <a:bodyPr/>
          <a:lstStyle/>
          <a:p>
            <a:fld id="{3A98EE3D-8CD1-4C3F-BD1C-C98C9596463C}" type="slidenum">
              <a:rPr lang="en-US" smtClean="0"/>
              <a:t>7</a:t>
            </a:fld>
            <a:endParaRPr lang="en-US" dirty="0"/>
          </a:p>
        </p:txBody>
      </p:sp>
    </p:spTree>
    <p:extLst>
      <p:ext uri="{BB962C8B-B14F-4D97-AF65-F5344CB8AC3E}">
        <p14:creationId xmlns:p14="http://schemas.microsoft.com/office/powerpoint/2010/main" val="1954094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46A62B-E2EC-4D45-A771-7A269709D960}"/>
              </a:ext>
            </a:extLst>
          </p:cNvPr>
          <p:cNvSpPr>
            <a:spLocks noGrp="1"/>
          </p:cNvSpPr>
          <p:nvPr>
            <p:ph type="title"/>
          </p:nvPr>
        </p:nvSpPr>
        <p:spPr>
          <a:xfrm>
            <a:off x="438149" y="628650"/>
            <a:ext cx="11306175" cy="1108710"/>
          </a:xfrm>
        </p:spPr>
        <p:txBody>
          <a:bodyPr>
            <a:normAutofit fontScale="90000"/>
          </a:bodyPr>
          <a:lstStyle/>
          <a:p>
            <a:r>
              <a:rPr lang="en-US" dirty="0"/>
              <a:t>Relevant TEKS for Elementary K-5</a:t>
            </a:r>
            <a:br>
              <a:rPr lang="en-US" dirty="0"/>
            </a:br>
            <a:r>
              <a:rPr lang="en-US" dirty="0"/>
              <a:t>TEKS 113.13 Subchapter A—Second grade</a:t>
            </a:r>
          </a:p>
        </p:txBody>
      </p:sp>
      <p:sp>
        <p:nvSpPr>
          <p:cNvPr id="3" name="Content Placeholder 2">
            <a:extLst>
              <a:ext uri="{FF2B5EF4-FFF2-40B4-BE49-F238E27FC236}">
                <a16:creationId xmlns:a16="http://schemas.microsoft.com/office/drawing/2014/main" id="{7A2CB4C0-6B93-4699-AABB-1F7152D956BF}"/>
              </a:ext>
            </a:extLst>
          </p:cNvPr>
          <p:cNvSpPr>
            <a:spLocks noGrp="1"/>
          </p:cNvSpPr>
          <p:nvPr>
            <p:ph idx="1"/>
          </p:nvPr>
        </p:nvSpPr>
        <p:spPr>
          <a:xfrm>
            <a:off x="438149" y="1845733"/>
            <a:ext cx="11306175" cy="4507441"/>
          </a:xfrm>
        </p:spPr>
        <p:txBody>
          <a:bodyPr>
            <a:normAutofit fontScale="92500"/>
          </a:bodyPr>
          <a:lstStyle/>
          <a:p>
            <a:r>
              <a:rPr lang="en-US" dirty="0"/>
              <a:t>(18) Social studies skills. The student applies critical-thinking skills to organize and use information  acquired from a variety of valid sources, including electronic technology. The student is expected to: (A) obtain information about a topic using a variety of valid oral sources such as conversations, interviews, and music; (B) obtain information about a topic using a variety of valid visual sources such as pictures, maps, electronic sources, literature, reference sources, and artifacts; (D) sequence and categorize information; and  (E) interpret oral, visual, and print material by identifying the main idea, predicting, and comparing and contrasting.</a:t>
            </a:r>
          </a:p>
          <a:p>
            <a:r>
              <a:rPr lang="en-US" dirty="0"/>
              <a:t>(19) Social studies skills. The student communicates in written, oral, and visual forms. The student is expected to: (A) express ideas orally based on knowledge and experiences; and (B) create written and visual material such as stories, poems, maps, and graphic organizers to express ideas.</a:t>
            </a:r>
          </a:p>
          <a:p>
            <a:r>
              <a:rPr lang="en-US" dirty="0"/>
              <a:t>(20) Social studies skills. The student uses problem-solving and decision-making skills, working independently and with others, in a variety of settings. The student is expected to: (A) use a problem-solving process to identify a problem, gather information, list and consider options, consider advantages and disadvantages, choose and implement a solution, and evaluate the effectiveness of the solution; and (B) use a decision-making process to identify a situation that requires a decision, gather information, generate options, predict outcomes, take action to implement a decision, and reflect on the effectiveness of that decision.</a:t>
            </a:r>
          </a:p>
        </p:txBody>
      </p:sp>
      <p:sp>
        <p:nvSpPr>
          <p:cNvPr id="4" name="Footer Placeholder 3">
            <a:extLst>
              <a:ext uri="{FF2B5EF4-FFF2-40B4-BE49-F238E27FC236}">
                <a16:creationId xmlns:a16="http://schemas.microsoft.com/office/drawing/2014/main" id="{705B29D7-818D-49A2-91C6-0386AC44295E}"/>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7DF2B693-27D2-4C85-8451-401FF9FE5DD2}"/>
              </a:ext>
            </a:extLst>
          </p:cNvPr>
          <p:cNvSpPr>
            <a:spLocks noGrp="1"/>
          </p:cNvSpPr>
          <p:nvPr>
            <p:ph type="sldNum" sz="quarter" idx="12"/>
          </p:nvPr>
        </p:nvSpPr>
        <p:spPr/>
        <p:txBody>
          <a:bodyPr/>
          <a:lstStyle/>
          <a:p>
            <a:fld id="{3A98EE3D-8CD1-4C3F-BD1C-C98C9596463C}" type="slidenum">
              <a:rPr lang="en-US" smtClean="0"/>
              <a:t>8</a:t>
            </a:fld>
            <a:endParaRPr lang="en-US" dirty="0"/>
          </a:p>
        </p:txBody>
      </p:sp>
    </p:spTree>
    <p:extLst>
      <p:ext uri="{BB962C8B-B14F-4D97-AF65-F5344CB8AC3E}">
        <p14:creationId xmlns:p14="http://schemas.microsoft.com/office/powerpoint/2010/main" val="3307526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069BBC-B639-4C6F-8FBC-331B2F6C335C}"/>
              </a:ext>
            </a:extLst>
          </p:cNvPr>
          <p:cNvSpPr>
            <a:spLocks noGrp="1"/>
          </p:cNvSpPr>
          <p:nvPr>
            <p:ph type="title"/>
          </p:nvPr>
        </p:nvSpPr>
        <p:spPr>
          <a:xfrm>
            <a:off x="428625" y="628650"/>
            <a:ext cx="11334750" cy="1143000"/>
          </a:xfrm>
        </p:spPr>
        <p:txBody>
          <a:bodyPr anchor="t">
            <a:normAutofit/>
          </a:bodyPr>
          <a:lstStyle/>
          <a:p>
            <a:r>
              <a:rPr lang="en-US" sz="4000" dirty="0"/>
              <a:t>Relevant TEKS for Elementary Social Studies</a:t>
            </a:r>
            <a:br>
              <a:rPr lang="nn-NO" sz="4000" dirty="0"/>
            </a:br>
            <a:r>
              <a:rPr lang="nn-NO" sz="4000" dirty="0"/>
              <a:t>TEKS 113.14 Subchapter A—Third grade</a:t>
            </a:r>
            <a:endParaRPr lang="en-US" sz="4000" dirty="0"/>
          </a:p>
        </p:txBody>
      </p:sp>
      <p:sp>
        <p:nvSpPr>
          <p:cNvPr id="3" name="Content Placeholder 2">
            <a:extLst>
              <a:ext uri="{FF2B5EF4-FFF2-40B4-BE49-F238E27FC236}">
                <a16:creationId xmlns:a16="http://schemas.microsoft.com/office/drawing/2014/main" id="{D133424A-01F6-446C-8735-4D95A53909E6}"/>
              </a:ext>
            </a:extLst>
          </p:cNvPr>
          <p:cNvSpPr>
            <a:spLocks noGrp="1"/>
          </p:cNvSpPr>
          <p:nvPr>
            <p:ph idx="1"/>
          </p:nvPr>
        </p:nvSpPr>
        <p:spPr>
          <a:xfrm>
            <a:off x="428625" y="1845734"/>
            <a:ext cx="11334750" cy="4478866"/>
          </a:xfrm>
        </p:spPr>
        <p:txBody>
          <a:bodyPr>
            <a:normAutofit fontScale="85000" lnSpcReduction="20000"/>
          </a:bodyPr>
          <a:lstStyle/>
          <a:p>
            <a:r>
              <a:rPr lang="en-US" dirty="0"/>
              <a:t>(1) History. The student understands how individuals, events, and ideas have influenced the history of various communities. The student is expected to: (A) describe how individuals, events, and ideas have changed communities, past and present</a:t>
            </a:r>
          </a:p>
          <a:p>
            <a:r>
              <a:rPr lang="en-US" dirty="0"/>
              <a:t>(2) History. The student understands common characteristics of communities, past and present. The student is expected to: (B) identify ways in which people in the local community and other communities meet their needs for government, education, communication, transportation, and recreation</a:t>
            </a:r>
          </a:p>
          <a:p>
            <a:r>
              <a:rPr lang="en-US" dirty="0"/>
              <a:t>(9) Government. The student understands the basic structure and functions of various levels of government. The student is expected to: (A) describe the basic structure of government in the local community, state, and nation; (B) identify local, state, and national government officials and explain how they are chosen</a:t>
            </a:r>
          </a:p>
          <a:p>
            <a:r>
              <a:rPr lang="en-US" dirty="0"/>
              <a:t>(11) Citizenship. The student understands characteristics of good citizenship as exemplified by historical and contemporary figures. The student is expected to:(A) identify characteristics of good citizenship, including truthfulness, justice, equality, respect for oneself and others, responsibility in daily life, and participation in government by educating oneself about the issues, respectfully holding public officials to their word, and voting; (B) identify historical figures </a:t>
            </a:r>
            <a:r>
              <a:rPr lang="en-US" b="1" dirty="0"/>
              <a:t>such as </a:t>
            </a:r>
            <a:r>
              <a:rPr lang="en-US" dirty="0"/>
              <a:t>Helen Keller and Clara Barton and contemporary figures </a:t>
            </a:r>
            <a:r>
              <a:rPr lang="en-US" b="1" dirty="0"/>
              <a:t>such as </a:t>
            </a:r>
            <a:r>
              <a:rPr lang="en-US" dirty="0"/>
              <a:t>Ruby Bridges and military and first responders who exemplify good citizenship; and (C) identify and explain the importance of individual acts of civic responsibility, including obeying laws, serving the community, serving on a jury, and voting. </a:t>
            </a:r>
          </a:p>
          <a:p>
            <a:r>
              <a:rPr lang="en-US" dirty="0"/>
              <a:t>(12) Citizenship. The student understands the impact of individual and group decisions on communities in a constitutional republic. The student is expected to: (A) give examples of community changes that result from individual or group decisions; (B) identify examples of actions individuals and groups can take to improve the community; and (C) identify examples of nonprofit and/or civic organizations </a:t>
            </a:r>
            <a:r>
              <a:rPr lang="en-US" b="1" dirty="0"/>
              <a:t>such as </a:t>
            </a:r>
            <a:r>
              <a:rPr lang="en-US" dirty="0"/>
              <a:t>the Red Cross and explain how they serve the common good.</a:t>
            </a:r>
          </a:p>
          <a:p>
            <a:endParaRPr lang="en-US" dirty="0"/>
          </a:p>
        </p:txBody>
      </p:sp>
      <p:sp>
        <p:nvSpPr>
          <p:cNvPr id="4" name="Footer Placeholder 3">
            <a:extLst>
              <a:ext uri="{FF2B5EF4-FFF2-40B4-BE49-F238E27FC236}">
                <a16:creationId xmlns:a16="http://schemas.microsoft.com/office/drawing/2014/main" id="{49660F9A-09B4-4D21-816E-52DFF7106059}"/>
              </a:ext>
            </a:extLst>
          </p:cNvPr>
          <p:cNvSpPr>
            <a:spLocks noGrp="1"/>
          </p:cNvSpPr>
          <p:nvPr>
            <p:ph type="ftr" sz="quarter" idx="11"/>
          </p:nvPr>
        </p:nvSpPr>
        <p:spPr/>
        <p:txBody>
          <a:bodyPr/>
          <a:lstStyle/>
          <a:p>
            <a:pPr algn="l"/>
            <a:r>
              <a:rPr lang="en-US"/>
              <a:t>Teach a Course</a:t>
            </a:r>
            <a:endParaRPr lang="en-US" dirty="0"/>
          </a:p>
        </p:txBody>
      </p:sp>
      <p:sp>
        <p:nvSpPr>
          <p:cNvPr id="5" name="Slide Number Placeholder 4">
            <a:extLst>
              <a:ext uri="{FF2B5EF4-FFF2-40B4-BE49-F238E27FC236}">
                <a16:creationId xmlns:a16="http://schemas.microsoft.com/office/drawing/2014/main" id="{0CE2867D-A2CB-400A-8432-DB0F42E976A4}"/>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3610238554"/>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fa6e671f1cd7e4d96ff9652be322dd5e">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4e2496f70b101db0b8013f30a071bbf7"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1225D5A-3A69-457C-B7D4-425712F5D40F}">
  <ds:schemaRefs>
    <ds:schemaRef ds:uri="http://schemas.microsoft.com/sharepoint/v3/contenttype/forms"/>
  </ds:schemaRefs>
</ds:datastoreItem>
</file>

<file path=customXml/itemProps2.xml><?xml version="1.0" encoding="utf-8"?>
<ds:datastoreItem xmlns:ds="http://schemas.openxmlformats.org/officeDocument/2006/customXml" ds:itemID="{30AD4E0F-D5B9-4E85-A9F9-55FB534FCA93}">
  <ds:schemaRefs>
    <ds:schemaRef ds:uri="http://www.w3.org/XML/1998/namespace"/>
    <ds:schemaRef ds:uri="71af3243-3dd4-4a8d-8c0d-dd76da1f02a5"/>
    <ds:schemaRef ds:uri="http://schemas.openxmlformats.org/package/2006/metadata/core-properties"/>
    <ds:schemaRef ds:uri="http://purl.org/dc/terms/"/>
    <ds:schemaRef ds:uri="http://purl.org/dc/elements/1.1/"/>
    <ds:schemaRef ds:uri="http://purl.org/dc/dcmitype/"/>
    <ds:schemaRef ds:uri="http://schemas.microsoft.com/office/2006/documentManagement/types"/>
    <ds:schemaRef ds:uri="http://schemas.microsoft.com/office/infopath/2007/PartnerControls"/>
    <ds:schemaRef ds:uri="16c05727-aa75-4e4a-9b5f-8a80a1165891"/>
    <ds:schemaRef ds:uri="http://schemas.microsoft.com/office/2006/metadata/properties"/>
  </ds:schemaRefs>
</ds:datastoreItem>
</file>

<file path=customXml/itemProps3.xml><?xml version="1.0" encoding="utf-8"?>
<ds:datastoreItem xmlns:ds="http://schemas.openxmlformats.org/officeDocument/2006/customXml" ds:itemID="{70E7F611-2872-4820-B95F-32B269E9A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5723</Words>
  <Application>Microsoft Office PowerPoint</Application>
  <PresentationFormat>Widescreen</PresentationFormat>
  <Paragraphs>131</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Retrospect</vt:lpstr>
      <vt:lpstr>Early Civil Rights in the Rio Grande Valley </vt:lpstr>
      <vt:lpstr>Relevant TEKS for Elementary Social Studies K-5 TEKS 113.11 Subchapter A Kindergarten </vt:lpstr>
      <vt:lpstr>Relevant TEKS for Elementary Social Studies K-5 113.12 Subchapter A Grade 1 </vt:lpstr>
      <vt:lpstr>Relevant TEKS for Elementary Social Studies K-5 113.12 Subchapter A Grade 1, cont. </vt:lpstr>
      <vt:lpstr>Relevant TEKS for Elementary K-5 TEKS 113.13 Subchapter A—Second grade </vt:lpstr>
      <vt:lpstr>Relevant TEKS for Elementary K-5 TEKS 113.13 Subchapter A—Second grade</vt:lpstr>
      <vt:lpstr>Relevant TEKS for Elementary K-5 TEKS 113.13 Subchapter A—Second grade</vt:lpstr>
      <vt:lpstr>Relevant TEKS for Elementary K-5 TEKS 113.13 Subchapter A—Second grade</vt:lpstr>
      <vt:lpstr>Relevant TEKS for Elementary Social Studies TEKS 113.14 Subchapter A—Third grade</vt:lpstr>
      <vt:lpstr>Relevant TEKS for Elementary Social Studies TEKS 113.14 Subchapter A—Third grade</vt:lpstr>
      <vt:lpstr>Relevant TEKS for Elementary Social Studies TEKS 113.15 Subchapter A--Fourth grade</vt:lpstr>
      <vt:lpstr>Relevant TEKS for Elementary Social Studies TEKS 113.15 Subchapter A--Fourth grade</vt:lpstr>
      <vt:lpstr>Relevant TEKS for Elementary Social Studies TEKS 113.15 Subchapter A Fourth grade</vt:lpstr>
      <vt:lpstr>Relevant TEKS for Elementary Social Studies TEKS 113.13 Subchapter A—Fifth grade</vt:lpstr>
      <vt:lpstr>Relevant TEKS for Elementary Social Studies TEKS 113.16 Subchapter A—Fifth grade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Early Civil Rights in the Rio Grande Valley </dc:title>
  <dc:creator/>
  <cp:lastModifiedBy/>
  <cp:revision>3</cp:revision>
  <dcterms:created xsi:type="dcterms:W3CDTF">2020-11-05T04:21:41Z</dcterms:created>
  <dcterms:modified xsi:type="dcterms:W3CDTF">2021-07-15T13:09:45Z</dcterms:modified>
</cp:coreProperties>
</file>