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2" r:id="rId4"/>
    <p:sldId id="271" r:id="rId5"/>
    <p:sldId id="274" r:id="rId6"/>
    <p:sldId id="273" r:id="rId7"/>
    <p:sldId id="281" r:id="rId8"/>
    <p:sldId id="284" r:id="rId9"/>
    <p:sldId id="276" r:id="rId10"/>
    <p:sldId id="277" r:id="rId11"/>
    <p:sldId id="278" r:id="rId12"/>
    <p:sldId id="282" r:id="rId13"/>
    <p:sldId id="279" r:id="rId14"/>
    <p:sldId id="261" r:id="rId15"/>
    <p:sldId id="268" r:id="rId16"/>
    <p:sldId id="263" r:id="rId17"/>
    <p:sldId id="269" r:id="rId18"/>
    <p:sldId id="262" r:id="rId19"/>
    <p:sldId id="264" r:id="rId20"/>
    <p:sldId id="265" r:id="rId21"/>
    <p:sldId id="258" r:id="rId22"/>
    <p:sldId id="257" r:id="rId23"/>
    <p:sldId id="259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1C0A-B430-4AE9-A524-6C10336CEB0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A861FC6-1A77-4CCD-A9E2-88038C4A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6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1C0A-B430-4AE9-A524-6C10336CEB0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A861FC6-1A77-4CCD-A9E2-88038C4A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0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1C0A-B430-4AE9-A524-6C10336CEB0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A861FC6-1A77-4CCD-A9E2-88038C4A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58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1C0A-B430-4AE9-A524-6C10336CEB0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A861FC6-1A77-4CCD-A9E2-88038C4ABD3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9387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1C0A-B430-4AE9-A524-6C10336CEB0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A861FC6-1A77-4CCD-A9E2-88038C4A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19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1C0A-B430-4AE9-A524-6C10336CEB0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FC6-1A77-4CCD-A9E2-88038C4A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93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1C0A-B430-4AE9-A524-6C10336CEB0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FC6-1A77-4CCD-A9E2-88038C4A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93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1C0A-B430-4AE9-A524-6C10336CEB0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FC6-1A77-4CCD-A9E2-88038C4A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98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1BB1C0A-B430-4AE9-A524-6C10336CEB0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A861FC6-1A77-4CCD-A9E2-88038C4A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1C0A-B430-4AE9-A524-6C10336CEB0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FC6-1A77-4CCD-A9E2-88038C4A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1C0A-B430-4AE9-A524-6C10336CEB0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A861FC6-1A77-4CCD-A9E2-88038C4A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1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1C0A-B430-4AE9-A524-6C10336CEB0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FC6-1A77-4CCD-A9E2-88038C4A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0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1C0A-B430-4AE9-A524-6C10336CEB0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FC6-1A77-4CCD-A9E2-88038C4A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1C0A-B430-4AE9-A524-6C10336CEB0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FC6-1A77-4CCD-A9E2-88038C4A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0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1C0A-B430-4AE9-A524-6C10336CEB0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FC6-1A77-4CCD-A9E2-88038C4A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8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1C0A-B430-4AE9-A524-6C10336CEB0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FC6-1A77-4CCD-A9E2-88038C4A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2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1C0A-B430-4AE9-A524-6C10336CEB0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FC6-1A77-4CCD-A9E2-88038C4A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3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1C0A-B430-4AE9-A524-6C10336CEB0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61FC6-1A77-4CCD-A9E2-88038C4A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83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Adela </a:t>
            </a:r>
            <a:r>
              <a:rPr lang="en-US" dirty="0" err="1"/>
              <a:t>Sloss</a:t>
            </a:r>
            <a:r>
              <a:rPr lang="en-US" dirty="0"/>
              <a:t> Vento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MX" sz="2400" dirty="0"/>
              <a:t>Intelectual, feminista y activista de los derechos civiles. </a:t>
            </a:r>
          </a:p>
          <a:p>
            <a:r>
              <a:rPr lang="es-MX" sz="2400" dirty="0"/>
              <a:t>Dra. Cynthia E. Orozco</a:t>
            </a:r>
          </a:p>
          <a:p>
            <a:r>
              <a:rPr lang="es-MX" sz="2400" dirty="0"/>
              <a:t>Catedrática de Historia y Humanidades</a:t>
            </a:r>
          </a:p>
          <a:p>
            <a:r>
              <a:rPr lang="es-MX" sz="2400" dirty="0"/>
              <a:t>Universidad del Este de Nuevo México,</a:t>
            </a:r>
            <a:br>
              <a:rPr lang="es-MX" sz="2400" dirty="0"/>
            </a:br>
            <a:r>
              <a:rPr lang="es-MX" sz="2400" dirty="0"/>
              <a:t>campus de Ruidoso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0964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1F70C-65B4-4ED7-99E6-0BC81B199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Feminista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18DA2-E33E-474F-8929-46B0B2C7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«Por qué en muchos hogares Latinos no existe verdadera felicidad», </a:t>
            </a:r>
            <a:r>
              <a:rPr lang="es-MX" i="1" dirty="0"/>
              <a:t>LULAC News</a:t>
            </a:r>
            <a:r>
              <a:rPr lang="es-MX" dirty="0"/>
              <a:t>, 1934. </a:t>
            </a:r>
          </a:p>
          <a:p>
            <a:r>
              <a:rPr lang="es-MX" dirty="0"/>
              <a:t>Fomentó la participación de las mujeres en LULAC. </a:t>
            </a:r>
          </a:p>
          <a:p>
            <a:r>
              <a:rPr lang="es-MX" dirty="0"/>
              <a:t>Escribió sobre las «mujeres luchadoras», Ladies LULAC. </a:t>
            </a:r>
          </a:p>
          <a:p>
            <a:r>
              <a:rPr lang="en-US" dirty="0" err="1"/>
              <a:t>Ayudó</a:t>
            </a:r>
            <a:r>
              <a:rPr lang="en-US" dirty="0"/>
              <a:t> a las </a:t>
            </a:r>
            <a:r>
              <a:rPr lang="en-US" dirty="0" err="1"/>
              <a:t>braceras</a:t>
            </a:r>
            <a:r>
              <a:rPr lang="en-US" dirty="0"/>
              <a:t>. </a:t>
            </a:r>
          </a:p>
          <a:p>
            <a:r>
              <a:rPr lang="es-MX" dirty="0"/>
              <a:t>Apoyó a las feministas chicanas.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87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742E1-506C-45ED-AEF8-D1823D2A7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Demócrata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A827C-025E-4CA6-A9DB-82713D4CA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Escribió cartas a los presidentes Truman, Eisenhower, Kennedy, Johnson y Carter. </a:t>
            </a:r>
          </a:p>
          <a:p>
            <a:r>
              <a:rPr lang="es-MX" dirty="0"/>
              <a:t>Se mantuvo activa durante la contienda por el Senado de Estados Unidos en 1948: </a:t>
            </a:r>
            <a:r>
              <a:rPr lang="es-MX" dirty="0" err="1"/>
              <a:t>Bentsen</a:t>
            </a:r>
            <a:r>
              <a:rPr lang="es-MX" dirty="0"/>
              <a:t> frente a </a:t>
            </a:r>
            <a:r>
              <a:rPr lang="es-MX" dirty="0" err="1"/>
              <a:t>Kazen</a:t>
            </a:r>
            <a:r>
              <a:rPr lang="es-MX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16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C725E-A38A-4ACC-8D2B-A1E3F62A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Alternativas</a:t>
            </a:r>
            <a:r>
              <a:rPr lang="en-US" dirty="0"/>
              <a:t> al Partido </a:t>
            </a:r>
            <a:r>
              <a:rPr lang="en-US" dirty="0" err="1"/>
              <a:t>Demócrata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C829A-07C8-4646-953D-605AFFD8F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Década de 1940: Presidenta del </a:t>
            </a:r>
            <a:r>
              <a:rPr lang="es-MX" i="1" dirty="0" err="1"/>
              <a:t>Citizens</a:t>
            </a:r>
            <a:r>
              <a:rPr lang="es-MX" i="1" dirty="0"/>
              <a:t>’ </a:t>
            </a:r>
            <a:r>
              <a:rPr lang="es-MX" i="1" dirty="0" err="1"/>
              <a:t>Political</a:t>
            </a:r>
            <a:r>
              <a:rPr lang="es-MX" i="1" dirty="0"/>
              <a:t> Club</a:t>
            </a:r>
            <a:br>
              <a:rPr lang="es-MX" i="1" dirty="0"/>
            </a:br>
            <a:r>
              <a:rPr lang="es-MX" i="1" dirty="0"/>
              <a:t>			</a:t>
            </a:r>
            <a:r>
              <a:rPr lang="es-MX" dirty="0"/>
              <a:t>(«Club Político Ciudadano»). </a:t>
            </a:r>
            <a:r>
              <a:rPr lang="en-US" dirty="0"/>
              <a:t>           </a:t>
            </a:r>
          </a:p>
          <a:p>
            <a:r>
              <a:rPr lang="es-MX" dirty="0"/>
              <a:t>Propósitos: requisitos para ciudadanía, pago del impuesto de capitación,</a:t>
            </a:r>
            <a:r>
              <a:rPr lang="en-US" dirty="0"/>
              <a:t>         </a:t>
            </a:r>
          </a:p>
          <a:p>
            <a:r>
              <a:rPr lang="en-US" dirty="0" err="1"/>
              <a:t>Participación</a:t>
            </a:r>
            <a:r>
              <a:rPr lang="en-US" dirty="0"/>
              <a:t> electoral.</a:t>
            </a:r>
          </a:p>
          <a:p>
            <a:r>
              <a:rPr lang="es-MX" dirty="0"/>
              <a:t>Década de 1970: colaboradora del Partido Nacional de La Raza Unida.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23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E610D-C877-44E4-A437-BC3957DF3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Demócrata</a:t>
            </a:r>
            <a:r>
              <a:rPr lang="en-US" dirty="0"/>
              <a:t> por México: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811DD-6F2E-4032-990A-463E2EC3B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Escribió a los presidentes Miguel Alemán y Adolfo Ruiz Cortines.</a:t>
            </a:r>
          </a:p>
          <a:p>
            <a:r>
              <a:rPr lang="es-MX" dirty="0"/>
              <a:t>Abogó por la soberanía de México.</a:t>
            </a:r>
          </a:p>
          <a:p>
            <a:r>
              <a:rPr lang="es-MX" dirty="0"/>
              <a:t>Estaba a favor del desarrollo económico de México.</a:t>
            </a:r>
          </a:p>
          <a:p>
            <a:r>
              <a:rPr lang="es-MX" dirty="0"/>
              <a:t>Luchó contra la «esclavitud» de los trabajadores mexicanos en la industria agropecuaria del sur de Texas.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06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Sra. Anselma Garza y</a:t>
            </a:r>
            <a:br>
              <a:rPr lang="es-MX" dirty="0"/>
            </a:br>
            <a:r>
              <a:rPr lang="es-MX" dirty="0"/>
              <a:t>las medias hermanas de Adela </a:t>
            </a:r>
            <a:endParaRPr lang="en-US" dirty="0"/>
          </a:p>
        </p:txBody>
      </p:sp>
      <p:pic>
        <p:nvPicPr>
          <p:cNvPr id="4" name="Content Placeholder 3" descr="Ancelma with Ester Mari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4238" y="1834166"/>
            <a:ext cx="4267029" cy="488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65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Adela </a:t>
            </a:r>
            <a:r>
              <a:rPr lang="en-US" dirty="0" err="1"/>
              <a:t>Sloss</a:t>
            </a:r>
            <a:r>
              <a:rPr lang="en-US" dirty="0"/>
              <a:t>, 1927</a:t>
            </a:r>
          </a:p>
        </p:txBody>
      </p:sp>
      <p:pic>
        <p:nvPicPr>
          <p:cNvPr id="4" name="Content Placeholder 3" descr="Adela8x11Original.bmp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29561" y="2015067"/>
            <a:ext cx="3979906" cy="478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73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Promoción de último año de la preparatoria Pharr-San Juan, 1927 </a:t>
            </a:r>
            <a:endParaRPr lang="en-US" dirty="0"/>
          </a:p>
        </p:txBody>
      </p:sp>
      <p:pic>
        <p:nvPicPr>
          <p:cNvPr id="4" name="Content Placeholder 3" descr="27 Clas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94731" y="1964267"/>
            <a:ext cx="8071201" cy="473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90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Convención «Pro-Raza» de </a:t>
            </a:r>
            <a:r>
              <a:rPr lang="es-MX" dirty="0" err="1"/>
              <a:t>Harlingen</a:t>
            </a:r>
            <a:r>
              <a:rPr lang="es-MX" dirty="0"/>
              <a:t>, 1927</a:t>
            </a:r>
            <a:endParaRPr lang="en-US" dirty="0"/>
          </a:p>
        </p:txBody>
      </p:sp>
      <p:pic>
        <p:nvPicPr>
          <p:cNvPr id="4" name="Content Placeholder 3" descr="El comercio newer)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5976" y="1989668"/>
            <a:ext cx="4326891" cy="479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13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Alonso S. Perales,</a:t>
            </a:r>
            <a:br>
              <a:rPr lang="en-US" dirty="0"/>
            </a:br>
            <a:r>
              <a:rPr lang="en-US" dirty="0" err="1"/>
              <a:t>fundador</a:t>
            </a:r>
            <a:r>
              <a:rPr lang="en-US" dirty="0"/>
              <a:t> principal de LULAC </a:t>
            </a:r>
          </a:p>
        </p:txBody>
      </p:sp>
      <p:pic>
        <p:nvPicPr>
          <p:cNvPr id="6" name="Content Placeholder 5" descr="Perales young 20) (2)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57704" y="2048933"/>
            <a:ext cx="3760229" cy="469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05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J. Luz </a:t>
            </a:r>
            <a:r>
              <a:rPr lang="en-US" dirty="0" err="1"/>
              <a:t>Sáenz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cofundador</a:t>
            </a:r>
            <a:r>
              <a:rPr lang="en-US" dirty="0"/>
              <a:t> de LULAC</a:t>
            </a:r>
          </a:p>
        </p:txBody>
      </p:sp>
      <p:pic>
        <p:nvPicPr>
          <p:cNvPr id="4" name="Content Placeholder 3" descr="Saenz Sepi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43157" y="1989667"/>
            <a:ext cx="417271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1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5540A-F461-49F2-B770-05C7A2DA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Biografía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F24F-A91D-4AE5-B083-2B6F115A3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>
                <a:effectLst/>
                <a:ea typeface="Times New Roman" panose="02020603050405020304" pitchFamily="18" charset="0"/>
              </a:rPr>
              <a:t>Nació el 27 de septiembre de 1901 en la ciudad de </a:t>
            </a:r>
            <a:r>
              <a:rPr lang="es-MX" dirty="0" err="1">
                <a:effectLst/>
                <a:ea typeface="Times New Roman" panose="02020603050405020304" pitchFamily="18" charset="0"/>
              </a:rPr>
              <a:t>Karnes</a:t>
            </a:r>
            <a:r>
              <a:rPr lang="es-MX" dirty="0">
                <a:effectLst/>
                <a:ea typeface="Times New Roman" panose="02020603050405020304" pitchFamily="18" charset="0"/>
              </a:rPr>
              <a:t> City, Texas. </a:t>
            </a:r>
          </a:p>
          <a:p>
            <a:r>
              <a:rPr lang="es-MX" dirty="0">
                <a:ea typeface="Times New Roman" panose="02020603050405020304" pitchFamily="18" charset="0"/>
              </a:rPr>
              <a:t>Su padre fue David Henry </a:t>
            </a:r>
            <a:r>
              <a:rPr lang="es-MX" dirty="0" err="1">
                <a:ea typeface="Times New Roman" panose="02020603050405020304" pitchFamily="18" charset="0"/>
              </a:rPr>
              <a:t>Sloss</a:t>
            </a:r>
            <a:r>
              <a:rPr lang="es-MX" dirty="0">
                <a:ea typeface="Times New Roman" panose="02020603050405020304" pitchFamily="18" charset="0"/>
              </a:rPr>
              <a:t> y su madre Anselma Garza. </a:t>
            </a:r>
          </a:p>
          <a:p>
            <a:r>
              <a:rPr lang="en-US" dirty="0"/>
              <a:t>Se </a:t>
            </a:r>
            <a:r>
              <a:rPr lang="en-US" dirty="0" err="1"/>
              <a:t>casó</a:t>
            </a:r>
            <a:r>
              <a:rPr lang="en-US" dirty="0"/>
              <a:t> con Pedro C. Vento. </a:t>
            </a:r>
          </a:p>
          <a:p>
            <a:r>
              <a:rPr lang="es-MX" dirty="0"/>
              <a:t>Tuvo dos hijos: el Dr. Arnoldo C. Vento y la Dra. Dora Vento.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12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J.T. Canales,</a:t>
            </a:r>
            <a:br>
              <a:rPr lang="en-US" dirty="0"/>
            </a:br>
            <a:r>
              <a:rPr lang="en-US" dirty="0" err="1"/>
              <a:t>cofundador</a:t>
            </a:r>
            <a:r>
              <a:rPr lang="en-US" dirty="0"/>
              <a:t> de LULAC </a:t>
            </a:r>
          </a:p>
        </p:txBody>
      </p:sp>
      <p:pic>
        <p:nvPicPr>
          <p:cNvPr id="4" name="Content Placeholder 3" descr="Canales newer (2)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24047" y="2031999"/>
            <a:ext cx="3862753" cy="469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50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Década</a:t>
            </a:r>
            <a:r>
              <a:rPr lang="en-US" dirty="0"/>
              <a:t> de 1950</a:t>
            </a:r>
          </a:p>
        </p:txBody>
      </p:sp>
      <p:pic>
        <p:nvPicPr>
          <p:cNvPr id="4" name="Content Placeholder 3" descr="Adela 50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73371" y="1834166"/>
            <a:ext cx="4455761" cy="48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60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Folleto</a:t>
            </a:r>
            <a:r>
              <a:rPr lang="en-US" dirty="0"/>
              <a:t> contra la </a:t>
            </a:r>
            <a:r>
              <a:rPr lang="en-US" dirty="0" err="1"/>
              <a:t>iniciativa</a:t>
            </a:r>
            <a:r>
              <a:rPr lang="en-US" dirty="0"/>
              <a:t> «</a:t>
            </a:r>
            <a:r>
              <a:rPr lang="en-US" dirty="0" err="1"/>
              <a:t>Operación</a:t>
            </a:r>
            <a:r>
              <a:rPr lang="en-US" dirty="0"/>
              <a:t> </a:t>
            </a:r>
            <a:r>
              <a:rPr lang="en-US" dirty="0" err="1"/>
              <a:t>Espalda</a:t>
            </a:r>
            <a:r>
              <a:rPr lang="en-US" dirty="0"/>
              <a:t> </a:t>
            </a:r>
            <a:r>
              <a:rPr lang="en-US" dirty="0" err="1"/>
              <a:t>Mojada</a:t>
            </a:r>
            <a:r>
              <a:rPr lang="en-US" dirty="0"/>
              <a:t>», Mission, Texas. 1952. </a:t>
            </a:r>
          </a:p>
        </p:txBody>
      </p:sp>
      <p:pic>
        <p:nvPicPr>
          <p:cNvPr id="4" name="Content Placeholder 3" descr="Convencion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7285" y="1964267"/>
            <a:ext cx="4579581" cy="473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56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Huelga</a:t>
            </a:r>
            <a:r>
              <a:rPr lang="en-US" dirty="0"/>
              <a:t> </a:t>
            </a:r>
            <a:r>
              <a:rPr lang="en-US" dirty="0" err="1"/>
              <a:t>estudiantil</a:t>
            </a:r>
            <a:r>
              <a:rPr lang="en-US" dirty="0"/>
              <a:t> del </a:t>
            </a:r>
            <a:r>
              <a:rPr lang="en-US" dirty="0" err="1"/>
              <a:t>distrito</a:t>
            </a:r>
            <a:r>
              <a:rPr lang="en-US" dirty="0"/>
              <a:t> escolar de Edcouch-Elsa, 1968. </a:t>
            </a:r>
          </a:p>
        </p:txBody>
      </p:sp>
      <p:pic>
        <p:nvPicPr>
          <p:cNvPr id="4" name="Content Placeholder 3" descr="http://www.aaperales.com/school/files/walkout/protes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0423" y="2069548"/>
            <a:ext cx="8101012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1722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8E710-5737-481D-B09B-1FAC6ABAD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Referencias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1B09E-4E43-4396-ACDC-B954E4F47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Documentos</a:t>
            </a:r>
            <a:r>
              <a:rPr lang="en-US" dirty="0"/>
              <a:t> de Adela </a:t>
            </a:r>
            <a:r>
              <a:rPr lang="en-US" dirty="0" err="1"/>
              <a:t>Sloss</a:t>
            </a:r>
            <a:r>
              <a:rPr lang="en-US" dirty="0"/>
              <a:t> Vento, Dr. Arnoldo C. Vento, Austin, Texas.</a:t>
            </a:r>
          </a:p>
          <a:p>
            <a:r>
              <a:rPr lang="en-US" dirty="0" err="1"/>
              <a:t>Documentos</a:t>
            </a:r>
            <a:r>
              <a:rPr lang="en-US" dirty="0"/>
              <a:t> de Alonso S. Perales, </a:t>
            </a:r>
            <a:r>
              <a:rPr lang="en-US" dirty="0" err="1"/>
              <a:t>Biblioteca</a:t>
            </a:r>
            <a:r>
              <a:rPr lang="en-US" dirty="0"/>
              <a:t> M.D. Anderson, Universidad de Houston.</a:t>
            </a:r>
          </a:p>
          <a:p>
            <a:r>
              <a:rPr lang="es-MX" dirty="0"/>
              <a:t>Colección Latinoamericana </a:t>
            </a:r>
            <a:r>
              <a:rPr lang="es-MX" dirty="0" err="1"/>
              <a:t>Nettie</a:t>
            </a:r>
            <a:r>
              <a:rPr lang="es-MX" dirty="0"/>
              <a:t> Lee Benson de la Universidad de Texas en Austin. </a:t>
            </a:r>
          </a:p>
          <a:p>
            <a:r>
              <a:rPr lang="es-MX" dirty="0"/>
              <a:t>Colección del legado de J.T. Canales, Universidad de Texas A&amp;M, Kingsville.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BA48E3-6216-8546-8426-4DE665DA9870}"/>
              </a:ext>
            </a:extLst>
          </p:cNvPr>
          <p:cNvSpPr txBox="1"/>
          <p:nvPr/>
        </p:nvSpPr>
        <p:spPr>
          <a:xfrm>
            <a:off x="1025912" y="5754029"/>
            <a:ext cx="8987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Traducción de / </a:t>
            </a:r>
            <a:r>
              <a:rPr lang="es-ES" i="1" dirty="0" err="1"/>
              <a:t>Translated</a:t>
            </a:r>
            <a:r>
              <a:rPr lang="es-ES" i="1" dirty="0"/>
              <a:t> </a:t>
            </a:r>
            <a:r>
              <a:rPr lang="es-ES" i="1" dirty="0" err="1"/>
              <a:t>by</a:t>
            </a:r>
            <a:r>
              <a:rPr lang="es-ES" b="1" i="1" dirty="0"/>
              <a:t> </a:t>
            </a:r>
            <a:r>
              <a:rPr lang="es-ES" b="1" dirty="0"/>
              <a:t>Rebeca Ortiz, José Dávila-Montes.</a:t>
            </a:r>
            <a:br>
              <a:rPr lang="es-ES" b="1" dirty="0"/>
            </a:br>
            <a:r>
              <a:rPr lang="en-US" dirty="0" err="1"/>
              <a:t>Edición</a:t>
            </a:r>
            <a:r>
              <a:rPr lang="en-US" dirty="0"/>
              <a:t>: / </a:t>
            </a:r>
            <a:r>
              <a:rPr lang="en-US" i="1" dirty="0"/>
              <a:t>Spanish-language editing by</a:t>
            </a:r>
            <a:r>
              <a:rPr lang="en-US" b="1" dirty="0"/>
              <a:t> Elena Vega-</a:t>
            </a:r>
            <a:r>
              <a:rPr lang="en-US" b="1" dirty="0" err="1"/>
              <a:t>Sampayo</a:t>
            </a:r>
            <a:r>
              <a:rPr lang="en-US" b="1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5A9BE-7F0A-4043-84D7-6719EC48EBB8}"/>
              </a:ext>
            </a:extLst>
          </p:cNvPr>
          <p:cNvSpPr/>
          <p:nvPr/>
        </p:nvSpPr>
        <p:spPr>
          <a:xfrm>
            <a:off x="914400" y="5687122"/>
            <a:ext cx="9188605" cy="9701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5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B042-C974-4CA9-B8FD-274165BD1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Educación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58672-43FD-450E-84E1-79D15286A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Se graduó de la preparatoria de Pharr-San Juan en 1926. </a:t>
            </a:r>
          </a:p>
          <a:p>
            <a:r>
              <a:rPr lang="es-MX" dirty="0"/>
              <a:t>Lectora ávida y columnista ocasional de </a:t>
            </a:r>
            <a:r>
              <a:rPr lang="es-MX" i="1" dirty="0"/>
              <a:t>La Prensa </a:t>
            </a:r>
            <a:r>
              <a:rPr lang="es-MX" dirty="0"/>
              <a:t>entre las décadas de 1920 y 1960.</a:t>
            </a:r>
          </a:p>
          <a:p>
            <a:r>
              <a:rPr lang="es-MX" dirty="0"/>
              <a:t>Estudió en la Universidad Panamericana en la década de 1950.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741895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427A8-89F7-42D9-B40F-E895FCD9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Historia </a:t>
            </a:r>
            <a:r>
              <a:rPr lang="en-US" dirty="0" err="1"/>
              <a:t>laboral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937C4-10EF-4271-84CF-FAE89C066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Restaurante</a:t>
            </a:r>
            <a:r>
              <a:rPr lang="en-US" dirty="0"/>
              <a:t>/</a:t>
            </a:r>
            <a:r>
              <a:rPr lang="en-US" dirty="0" err="1"/>
              <a:t>negocio</a:t>
            </a:r>
            <a:r>
              <a:rPr lang="en-US" dirty="0"/>
              <a:t> familiar, </a:t>
            </a:r>
            <a:r>
              <a:rPr lang="en-US" dirty="0" err="1"/>
              <a:t>década</a:t>
            </a:r>
            <a:r>
              <a:rPr lang="en-US" dirty="0"/>
              <a:t> de 1920.</a:t>
            </a:r>
          </a:p>
          <a:p>
            <a:r>
              <a:rPr lang="es-MX" dirty="0"/>
              <a:t>Secretaria del alcalde, San Juan, Texas, década de 1930.</a:t>
            </a:r>
          </a:p>
          <a:p>
            <a:r>
              <a:rPr lang="es-MX" dirty="0"/>
              <a:t>Oficina de recaudación de impuestos, Edinburg, Texas, década de 1930.</a:t>
            </a:r>
          </a:p>
          <a:p>
            <a:r>
              <a:rPr lang="en-US" dirty="0" err="1"/>
              <a:t>Funcionaria</a:t>
            </a:r>
            <a:r>
              <a:rPr lang="en-US" dirty="0"/>
              <a:t> de </a:t>
            </a:r>
            <a:r>
              <a:rPr lang="en-US" dirty="0" err="1"/>
              <a:t>prisiones</a:t>
            </a:r>
            <a:r>
              <a:rPr lang="en-US" dirty="0"/>
              <a:t>, Edinburg, Texas, 1940-1960.</a:t>
            </a:r>
          </a:p>
        </p:txBody>
      </p:sp>
    </p:spTree>
    <p:extLst>
      <p:ext uri="{BB962C8B-B14F-4D97-AF65-F5344CB8AC3E}">
        <p14:creationId xmlns:p14="http://schemas.microsoft.com/office/powerpoint/2010/main" val="2519965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4D464-E590-489A-81C6-2FED0C07B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Activista de los derechos civiles.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BDDB1-9D5B-4B5B-B16B-922370CA7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71412"/>
            <a:ext cx="10938431" cy="4395831"/>
          </a:xfrm>
        </p:spPr>
        <p:txBody>
          <a:bodyPr>
            <a:noAutofit/>
          </a:bodyPr>
          <a:lstStyle/>
          <a:p>
            <a:r>
              <a:rPr lang="es-MX" sz="2000" dirty="0"/>
              <a:t>Década de 1920: archivo meticuloso de la información sobre la Convención «Pro-Raza» de </a:t>
            </a:r>
            <a:r>
              <a:rPr lang="es-MX" sz="2000" dirty="0" err="1"/>
              <a:t>Harlingen</a:t>
            </a:r>
            <a:r>
              <a:rPr lang="es-MX" sz="2000" dirty="0"/>
              <a:t>. </a:t>
            </a:r>
          </a:p>
          <a:p>
            <a:r>
              <a:rPr lang="es-MX" sz="2000" dirty="0"/>
              <a:t>Década de 1930: recaudación de fondos para la causa de «El Distrito Escolar de Del Rio contra Salvatierra». </a:t>
            </a:r>
          </a:p>
          <a:p>
            <a:r>
              <a:rPr lang="es-MX" sz="2000" dirty="0"/>
              <a:t>Década de 1940: redacción de cartas para la aprobación de proyectos de ley contra la discriminación ante la legislatura de Texas. </a:t>
            </a:r>
          </a:p>
          <a:p>
            <a:r>
              <a:rPr lang="es-MX" sz="2000" dirty="0"/>
              <a:t>Década de 1950: organización contra la iniciativa «Operación Espalda Mojada». </a:t>
            </a:r>
          </a:p>
          <a:p>
            <a:r>
              <a:rPr lang="en-US" sz="2000" dirty="0" err="1"/>
              <a:t>Década</a:t>
            </a:r>
            <a:r>
              <a:rPr lang="en-US" sz="2000" dirty="0"/>
              <a:t> de 1960: </a:t>
            </a:r>
            <a:r>
              <a:rPr lang="en-US" sz="2000" dirty="0" err="1"/>
              <a:t>apoyo</a:t>
            </a:r>
            <a:r>
              <a:rPr lang="en-US" sz="2000" dirty="0"/>
              <a:t> a </a:t>
            </a:r>
            <a:r>
              <a:rPr lang="en-US" sz="2000" dirty="0" err="1"/>
              <a:t>huelga</a:t>
            </a:r>
            <a:r>
              <a:rPr lang="en-US" sz="2000" dirty="0"/>
              <a:t> </a:t>
            </a:r>
            <a:r>
              <a:rPr lang="en-US" sz="2000" dirty="0" err="1"/>
              <a:t>estudiantil</a:t>
            </a:r>
            <a:r>
              <a:rPr lang="en-US" sz="2000" dirty="0"/>
              <a:t> del </a:t>
            </a:r>
            <a:r>
              <a:rPr lang="en-US" sz="2000" dirty="0" err="1"/>
              <a:t>distrito</a:t>
            </a:r>
            <a:r>
              <a:rPr lang="en-US" sz="2000" dirty="0"/>
              <a:t> escolar de Edcouch-Elsa. </a:t>
            </a:r>
          </a:p>
          <a:p>
            <a:r>
              <a:rPr lang="es-MX" sz="2000" dirty="0"/>
              <a:t>Década de 1970: apoyo a la «Huelga del melón» de la ciudad de Río Grande, Texas; a la Unión de Campesinos (UFW, por sus siglas en inglés); y a </a:t>
            </a:r>
            <a:r>
              <a:rPr lang="es-MX" sz="2000" i="1" dirty="0"/>
              <a:t>Texas </a:t>
            </a:r>
            <a:r>
              <a:rPr lang="es-MX" sz="2000" i="1" dirty="0" err="1"/>
              <a:t>Farm</a:t>
            </a:r>
            <a:r>
              <a:rPr lang="es-MX" sz="2000" i="1" dirty="0"/>
              <a:t> </a:t>
            </a:r>
            <a:r>
              <a:rPr lang="es-MX" sz="2000" i="1" dirty="0" err="1"/>
              <a:t>Workers</a:t>
            </a:r>
            <a:r>
              <a:rPr lang="es-MX" sz="2000" i="1" dirty="0"/>
              <a:t> </a:t>
            </a:r>
            <a:r>
              <a:rPr lang="es-MX" sz="2000" i="1" dirty="0" err="1"/>
              <a:t>Union</a:t>
            </a:r>
            <a:r>
              <a:rPr lang="es-MX" sz="2000" i="1" dirty="0"/>
              <a:t> </a:t>
            </a:r>
            <a:r>
              <a:rPr lang="es-MX" sz="2000" dirty="0"/>
              <a:t>(Trabajadores Agrícolas de Texas). </a:t>
            </a:r>
          </a:p>
          <a:p>
            <a:r>
              <a:rPr lang="es-MX" sz="2000" dirty="0"/>
              <a:t>Década de 1970: apoyó al Partido Nacional de La Raza Unida.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1204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6651-FF1B-40D4-BD20-7B7E2E14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Contribución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CB178-7F91-4049-B39D-A4700F03F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Artículos</a:t>
            </a:r>
            <a:r>
              <a:rPr lang="en-US" dirty="0"/>
              <a:t> de opinion.</a:t>
            </a:r>
          </a:p>
          <a:p>
            <a:r>
              <a:rPr lang="en-US" dirty="0"/>
              <a:t>Cartas al editor.</a:t>
            </a:r>
          </a:p>
          <a:p>
            <a:r>
              <a:rPr lang="es-MX" dirty="0"/>
              <a:t>Cartas a los presidentes de Estados Unidos, presidentes de México, legisladores locales y de Texas, y a funcionarios públicos.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1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525AB-9364-4A0E-95F8-EA8949645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Periódicos en los que colaboró: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4EC1E-5929-4A14-B938-1CCFFA6D8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español</a:t>
            </a:r>
            <a:r>
              <a:rPr lang="en-US" b="1" dirty="0"/>
              <a:t>:  </a:t>
            </a:r>
            <a:endParaRPr lang="en-US" dirty="0"/>
          </a:p>
          <a:p>
            <a:pPr lvl="1"/>
            <a:r>
              <a:rPr lang="en-US" sz="2400" dirty="0"/>
              <a:t> </a:t>
            </a:r>
            <a:r>
              <a:rPr lang="en-US" sz="2400" i="1" dirty="0"/>
              <a:t>La </a:t>
            </a:r>
            <a:r>
              <a:rPr lang="en-US" sz="2400" i="1" dirty="0" err="1"/>
              <a:t>Prensa</a:t>
            </a:r>
            <a:endParaRPr lang="en-US" sz="2400" i="1" dirty="0"/>
          </a:p>
          <a:p>
            <a:endParaRPr lang="en-US" i="1" dirty="0"/>
          </a:p>
          <a:p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inglés</a:t>
            </a:r>
            <a:r>
              <a:rPr lang="en-US" b="1" dirty="0"/>
              <a:t>:   </a:t>
            </a:r>
            <a:endParaRPr lang="en-US" u="sng" dirty="0"/>
          </a:p>
          <a:p>
            <a:pPr lvl="1"/>
            <a:r>
              <a:rPr lang="en-US" sz="2400" i="1" dirty="0"/>
              <a:t>Brownsville Herald</a:t>
            </a:r>
          </a:p>
          <a:p>
            <a:pPr lvl="1"/>
            <a:r>
              <a:rPr lang="en-US" sz="2400" i="1" dirty="0"/>
              <a:t>McAllen Monitor</a:t>
            </a:r>
          </a:p>
          <a:p>
            <a:pPr lvl="1"/>
            <a:r>
              <a:rPr lang="en-US" sz="2400" i="1" dirty="0"/>
              <a:t>Valley Morning Star/Harlingen Star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23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EEEC3-92B3-4566-88E5-20C6D485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Artículos</a:t>
            </a:r>
            <a:r>
              <a:rPr lang="en-US" dirty="0"/>
              <a:t> de </a:t>
            </a:r>
            <a:r>
              <a:rPr lang="en-US" dirty="0" err="1"/>
              <a:t>opinión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AAD74-3D11-4552-A95D-E64F11C8A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1943: «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Problem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Many</a:t>
            </a:r>
            <a:r>
              <a:rPr lang="es-MX" dirty="0"/>
              <a:t> Texas </a:t>
            </a:r>
            <a:r>
              <a:rPr lang="es-MX" dirty="0" err="1"/>
              <a:t>Towns</a:t>
            </a:r>
            <a:r>
              <a:rPr lang="es-MX" dirty="0"/>
              <a:t>» (El problema de muchas poblaciones de Texas), sobre la segregación racial.  </a:t>
            </a:r>
          </a:p>
          <a:p>
            <a:r>
              <a:rPr lang="es-MX" dirty="0"/>
              <a:t>1947: «</a:t>
            </a:r>
            <a:r>
              <a:rPr lang="es-MX" dirty="0" err="1"/>
              <a:t>Cheap</a:t>
            </a:r>
            <a:r>
              <a:rPr lang="es-MX" dirty="0"/>
              <a:t> Labor </a:t>
            </a:r>
            <a:r>
              <a:rPr lang="es-MX" dirty="0" err="1"/>
              <a:t>does</a:t>
            </a:r>
            <a:r>
              <a:rPr lang="es-MX" dirty="0"/>
              <a:t> </a:t>
            </a:r>
            <a:r>
              <a:rPr lang="es-MX" dirty="0" err="1"/>
              <a:t>not</a:t>
            </a:r>
            <a:r>
              <a:rPr lang="es-MX" dirty="0"/>
              <a:t> </a:t>
            </a:r>
            <a:r>
              <a:rPr lang="es-MX" dirty="0" err="1"/>
              <a:t>pay</a:t>
            </a:r>
            <a:r>
              <a:rPr lang="es-MX" dirty="0"/>
              <a:t> in the Long Run» (La mano de obra barata no rinde a largo plazo), sobre los salarios bajos.  </a:t>
            </a:r>
          </a:p>
          <a:p>
            <a:r>
              <a:rPr lang="es-MX" dirty="0"/>
              <a:t>1984: «</a:t>
            </a:r>
            <a:r>
              <a:rPr lang="es-MX" dirty="0" err="1"/>
              <a:t>Two</a:t>
            </a:r>
            <a:r>
              <a:rPr lang="es-MX" dirty="0"/>
              <a:t> </a:t>
            </a:r>
            <a:r>
              <a:rPr lang="es-MX" dirty="0" err="1"/>
              <a:t>Languages</a:t>
            </a:r>
            <a:r>
              <a:rPr lang="es-MX" dirty="0"/>
              <a:t> are </a:t>
            </a:r>
            <a:r>
              <a:rPr lang="es-MX" dirty="0" err="1"/>
              <a:t>Better</a:t>
            </a:r>
            <a:r>
              <a:rPr lang="es-MX" dirty="0"/>
              <a:t> </a:t>
            </a:r>
            <a:r>
              <a:rPr lang="es-MX" dirty="0" err="1"/>
              <a:t>than</a:t>
            </a:r>
            <a:r>
              <a:rPr lang="es-MX" dirty="0"/>
              <a:t> One» (Dos idiomas son mejor que uno), sobre el bilingüismo.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3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4E5EF-C2B1-4604-87C6-451BDB43D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Autora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A16B8-7025-4E02-80B6-4058E4389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Volumen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s-MX" i="1" dirty="0"/>
              <a:t>Alonso S. Perales: </a:t>
            </a:r>
            <a:r>
              <a:rPr lang="es-MX" i="1" dirty="0" err="1"/>
              <a:t>His</a:t>
            </a:r>
            <a:r>
              <a:rPr lang="es-MX" i="1" dirty="0"/>
              <a:t> </a:t>
            </a:r>
            <a:r>
              <a:rPr lang="es-MX" i="1" dirty="0" err="1"/>
              <a:t>Struggle</a:t>
            </a:r>
            <a:r>
              <a:rPr lang="es-MX" i="1" dirty="0"/>
              <a:t> </a:t>
            </a:r>
            <a:r>
              <a:rPr lang="es-MX" i="1" dirty="0" err="1"/>
              <a:t>for</a:t>
            </a:r>
            <a:r>
              <a:rPr lang="es-MX" i="1" dirty="0"/>
              <a:t> </a:t>
            </a:r>
            <a:r>
              <a:rPr lang="es-MX" i="1" dirty="0" err="1"/>
              <a:t>the</a:t>
            </a:r>
            <a:r>
              <a:rPr lang="es-MX" i="1" dirty="0"/>
              <a:t> </a:t>
            </a:r>
            <a:r>
              <a:rPr lang="es-MX" i="1" dirty="0" err="1"/>
              <a:t>Rights</a:t>
            </a:r>
            <a:r>
              <a:rPr lang="es-MX" i="1" dirty="0"/>
              <a:t> </a:t>
            </a:r>
            <a:r>
              <a:rPr lang="es-MX" i="1" dirty="0" err="1"/>
              <a:t>of</a:t>
            </a:r>
            <a:r>
              <a:rPr lang="es-MX" i="1" dirty="0"/>
              <a:t> </a:t>
            </a:r>
            <a:r>
              <a:rPr lang="es-MX" i="1" dirty="0" err="1"/>
              <a:t>Mexican</a:t>
            </a:r>
            <a:r>
              <a:rPr lang="es-MX" i="1" dirty="0"/>
              <a:t> </a:t>
            </a:r>
            <a:r>
              <a:rPr lang="es-MX" i="1" dirty="0" err="1"/>
              <a:t>Americans</a:t>
            </a:r>
            <a:r>
              <a:rPr lang="es-MX" i="1" dirty="0"/>
              <a:t> </a:t>
            </a:r>
            <a:r>
              <a:rPr lang="es-MX" dirty="0"/>
              <a:t>(Alonso S. Perales: su lucha por los derechos de los mexicoestadounidenses).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7900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1580</TotalTime>
  <Words>873</Words>
  <Application>Microsoft Office PowerPoint</Application>
  <PresentationFormat>Widescreen</PresentationFormat>
  <Paragraphs>82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Berlin</vt:lpstr>
      <vt:lpstr>Adela Sloss Vento</vt:lpstr>
      <vt:lpstr>Biografía</vt:lpstr>
      <vt:lpstr>Educación</vt:lpstr>
      <vt:lpstr>Historia laboral</vt:lpstr>
      <vt:lpstr>Activista de los derechos civiles.</vt:lpstr>
      <vt:lpstr>Contribución intelectual:</vt:lpstr>
      <vt:lpstr>Periódicos en los que colaboró:</vt:lpstr>
      <vt:lpstr>Artículos de opinión:</vt:lpstr>
      <vt:lpstr>Autora:</vt:lpstr>
      <vt:lpstr>Feminista:</vt:lpstr>
      <vt:lpstr>Demócrata:</vt:lpstr>
      <vt:lpstr>Alternativas al Partido Demócrata:</vt:lpstr>
      <vt:lpstr>Demócrata por México:</vt:lpstr>
      <vt:lpstr>La Sra. Anselma Garza y las medias hermanas de Adela </vt:lpstr>
      <vt:lpstr>Adela Sloss, 1927</vt:lpstr>
      <vt:lpstr>Promoción de último año de la preparatoria Pharr-San Juan, 1927 </vt:lpstr>
      <vt:lpstr>Convención «Pro-Raza» de Harlingen, 1927</vt:lpstr>
      <vt:lpstr>Alonso S. Perales, fundador principal de LULAC </vt:lpstr>
      <vt:lpstr>J. Luz Sáenz, cofundador de LULAC</vt:lpstr>
      <vt:lpstr>J.T. Canales, cofundador de LULAC </vt:lpstr>
      <vt:lpstr>Década de 1950</vt:lpstr>
      <vt:lpstr>Folleto contra la iniciativa «Operación Espalda Mojada», Mission, Texas. 1952. </vt:lpstr>
      <vt:lpstr>Huelga estudiantil del distrito escolar de Edcouch-Elsa, 1968. </vt:lpstr>
      <vt:lpstr>Referencias: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Adela Sloss Vento</dc:title>
  <dc:creator>Orozco, Cynthia</dc:creator>
  <cp:lastModifiedBy>Microsoft Office User</cp:lastModifiedBy>
  <cp:revision>45</cp:revision>
  <dcterms:created xsi:type="dcterms:W3CDTF">2015-03-02T22:54:57Z</dcterms:created>
  <dcterms:modified xsi:type="dcterms:W3CDTF">2021-09-07T13:18:04Z</dcterms:modified>
</cp:coreProperties>
</file>