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1"/>
  </p:notesMasterIdLst>
  <p:handoutMasterIdLst>
    <p:handoutMasterId r:id="rId52"/>
  </p:handoutMasterIdLst>
  <p:sldIdLst>
    <p:sldId id="31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5" r:id="rId22"/>
    <p:sldId id="277" r:id="rId23"/>
    <p:sldId id="278" r:id="rId24"/>
    <p:sldId id="301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07" r:id="rId38"/>
    <p:sldId id="293" r:id="rId39"/>
    <p:sldId id="308" r:id="rId40"/>
    <p:sldId id="297" r:id="rId41"/>
    <p:sldId id="299" r:id="rId42"/>
    <p:sldId id="300" r:id="rId43"/>
    <p:sldId id="309" r:id="rId44"/>
    <p:sldId id="310" r:id="rId45"/>
    <p:sldId id="311" r:id="rId46"/>
    <p:sldId id="312" r:id="rId47"/>
    <p:sldId id="313" r:id="rId48"/>
    <p:sldId id="314" r:id="rId49"/>
    <p:sldId id="315" r:id="rId5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08AC8D-26C0-4A02-8BAB-B5DF6575868B}">
          <p14:sldIdLst>
            <p14:sldId id="316"/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4"/>
            <p14:sldId id="275"/>
            <p14:sldId id="277"/>
            <p14:sldId id="278"/>
          </p14:sldIdLst>
        </p14:section>
        <p14:section name="Untitled Section" id="{CBE7B65C-63FC-4DCF-B50F-361F65057ACA}">
          <p14:sldIdLst>
            <p14:sldId id="301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307"/>
            <p14:sldId id="293"/>
            <p14:sldId id="308"/>
            <p14:sldId id="297"/>
            <p14:sldId id="299"/>
            <p14:sldId id="300"/>
            <p14:sldId id="309"/>
            <p14:sldId id="310"/>
            <p14:sldId id="311"/>
            <p14:sldId id="312"/>
            <p14:sldId id="313"/>
            <p14:sldId id="314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a Lara" initials="DL" lastIdx="2" clrIdx="0">
    <p:extLst>
      <p:ext uri="{19B8F6BF-5375-455C-9EA6-DF929625EA0E}">
        <p15:presenceInfo xmlns:p15="http://schemas.microsoft.com/office/powerpoint/2012/main" userId="S::diana.lara01@utrgv.edu::e99b7f3b-ba38-4a9e-a87c-6457ecd6a2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242"/>
    <a:srgbClr val="0069D3"/>
    <a:srgbClr val="0067CD"/>
    <a:srgbClr val="0066CC"/>
    <a:srgbClr val="3A6EA2"/>
    <a:srgbClr val="0069D2"/>
    <a:srgbClr val="154B81"/>
    <a:srgbClr val="BD3000"/>
    <a:srgbClr val="CD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D29223-0088-4812-9F7B-D2B6A348D501}" v="34" dt="2020-03-06T18:46:34.335"/>
    <p1510:client id="{8262FFD1-8F75-18DF-7B98-F7C4DD168D0E}" v="84" dt="2020-03-27T00:01:46.5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418" autoAdjust="0"/>
  </p:normalViewPr>
  <p:slideViewPr>
    <p:cSldViewPr snapToGrid="0">
      <p:cViewPr varScale="1">
        <p:scale>
          <a:sx n="103" d="100"/>
          <a:sy n="103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5T11:32:44.547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EA4DAC-4CCA-45B7-AE6F-AA1E894281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8CEF5A-ECA0-4698-AAF0-A10D28E58D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36314-E87B-47ED-866B-D04A1EC9A0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08689-DDF1-40F5-851E-38B60297DD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2548B-1775-4C12-A7D8-0F99FB0A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166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E767D-57D2-4B24-A1BD-E2AF7120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9665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28A89-95EE-4090-9317-F911466F6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F44F48-B6FB-4577-92D3-61AC2CD22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A6499-64EE-4A04-B9BD-690B33CA6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9A6AF-E7B9-42C4-9554-8083103D478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70267-E5BC-4299-A789-8DA167267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0249B-F771-4B73-8D0A-83CE51C05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A023-564E-4D21-915D-88C9AFBE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17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F8F02-FDB4-4CFC-947D-2E8CCA2EA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66042-D827-4AA0-A0D1-0A02AE185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7F808-D5D9-4E39-82B7-9A8ACE4C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9A6AF-E7B9-42C4-9554-8083103D478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146FA-45D7-4CC7-88AB-B5BE5DCB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13DF5-2BB3-47AF-A70D-0BC25D15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A023-564E-4D21-915D-88C9AFBE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53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EF1353-850F-4085-B8F2-EC0C6C362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0B45FC-FE14-49FF-974E-71E0AE4429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7AA9B-15DE-4C0A-BC15-DF2A9803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9A6AF-E7B9-42C4-9554-8083103D478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2C0CE-5367-406B-A331-F6E4E29D7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35991-DF8E-4431-B510-1CD567BA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A023-564E-4D21-915D-88C9AFBE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38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9119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7708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5524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267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991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E3487-221D-4C6A-A8B8-92065562D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448DC-BE8D-46A3-903C-FFF02E599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95393-1422-4E14-B9A7-D5B145943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9A6AF-E7B9-42C4-9554-8083103D478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141C7-50AA-44D2-ACA7-393D5FDB7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6364F-0C92-4ED6-937C-054EDDA3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A023-564E-4D21-915D-88C9AFBE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BA99B-D85D-412B-9B0A-773DB768E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55AFD-2ED8-4C94-BE40-FC2DAE599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D383E-7955-41D0-B585-9D058CDB4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9A6AF-E7B9-42C4-9554-8083103D478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3C209-92A6-4F0B-9AEC-637B1980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DCFB6-7461-46E3-9760-912A56CF1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A023-564E-4D21-915D-88C9AFBE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0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70138-4AE2-4BA0-9CDC-51F33E08E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61428-0E3D-42E2-87FE-145FF1643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092F2-1D34-475C-ABEE-EFCCE2BB8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C35E3-FBF0-4206-902B-518750A11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9A6AF-E7B9-42C4-9554-8083103D478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2A7C-FF3B-4AE2-B3AD-7B851959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0B0F5-67C9-48D8-802C-C8BBB7707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A023-564E-4D21-915D-88C9AFBE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97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5AB0-1DB1-4591-BC3B-00442994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49890-7C0B-40DC-88FC-24FF93FFC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47638-F529-4D4D-98DB-8EA15C66C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16D37-006C-4FD5-B78C-158B26223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632523-2F2C-4D7B-8CEC-2341C8A6F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642B23-1A01-49F4-BC5A-EEDB8AA1F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9A6AF-E7B9-42C4-9554-8083103D478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E6A360-0F4F-43D0-B6F0-E5AB12DE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332507-460E-485F-B39A-4D02C3949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A023-564E-4D21-915D-88C9AFBE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95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9040B-05A3-4933-AD29-4A1ADE2F9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F1999-D202-4C97-A63D-50EA5D35C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9A6AF-E7B9-42C4-9554-8083103D478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B7A6C-2198-45E9-86E2-02CABBD4E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2DA37-C751-4B5B-9B20-BAD737BCE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A023-564E-4D21-915D-88C9AFBE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82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CE964-7B32-4E22-B2A3-C95E0416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9A6AF-E7B9-42C4-9554-8083103D478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3757B-2D84-4DAA-B3E8-B84167875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010B9-2051-4D38-8B8B-1E0F9642F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A023-564E-4D21-915D-88C9AFBE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7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2A91-DFE4-45B0-8784-D73894174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BA27F-F6F4-4402-BA50-4C25FE5A0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2EF41-528B-4258-8941-60C5C8E37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51A78-5329-4F79-AF0D-DE47641C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9A6AF-E7B9-42C4-9554-8083103D478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BF27D-6BC1-4FF8-AE2B-4A4E497D7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656C4-DB2D-452C-8815-25F9BBA51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A023-564E-4D21-915D-88C9AFBE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9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CA8C-87CF-4A7E-B2AC-EE8F49A80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7F954D-7313-4AD1-8AAE-89C2F96CD6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C236D-FC44-43DE-BB1F-A8FA227BC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8E1CD-5633-4934-AAB6-AF54C048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9A6AF-E7B9-42C4-9554-8083103D478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9B710D-EA4A-4D2C-BB8A-743D63C2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C6634-634A-4432-AF00-35C45759B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A023-564E-4D21-915D-88C9AFBE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18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CFBC21-02D6-445B-A9AD-DBDDF6EB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63DA8-FF21-49FE-8DE3-E1E17984C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EBD79-A039-49FD-8A3B-C94512CFD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9A6AF-E7B9-42C4-9554-8083103D478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BB97C-4E7D-4202-9270-3811AE722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2FCCE-A65C-4562-A48B-085B1CD12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3A023-564E-4D21-915D-88C9AFBE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4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481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11719">
        <a:defRPr>
          <a:latin typeface="+mn-lt"/>
          <a:ea typeface="+mn-ea"/>
          <a:cs typeface="+mn-cs"/>
        </a:defRPr>
      </a:lvl2pPr>
      <a:lvl3pPr marL="623438">
        <a:defRPr>
          <a:latin typeface="+mn-lt"/>
          <a:ea typeface="+mn-ea"/>
          <a:cs typeface="+mn-cs"/>
        </a:defRPr>
      </a:lvl3pPr>
      <a:lvl4pPr marL="935157">
        <a:defRPr>
          <a:latin typeface="+mn-lt"/>
          <a:ea typeface="+mn-ea"/>
          <a:cs typeface="+mn-cs"/>
        </a:defRPr>
      </a:lvl4pPr>
      <a:lvl5pPr marL="1246876">
        <a:defRPr>
          <a:latin typeface="+mn-lt"/>
          <a:ea typeface="+mn-ea"/>
          <a:cs typeface="+mn-cs"/>
        </a:defRPr>
      </a:lvl5pPr>
      <a:lvl6pPr marL="1558595">
        <a:defRPr>
          <a:latin typeface="+mn-lt"/>
          <a:ea typeface="+mn-ea"/>
          <a:cs typeface="+mn-cs"/>
        </a:defRPr>
      </a:lvl6pPr>
      <a:lvl7pPr marL="1870314">
        <a:defRPr>
          <a:latin typeface="+mn-lt"/>
          <a:ea typeface="+mn-ea"/>
          <a:cs typeface="+mn-cs"/>
        </a:defRPr>
      </a:lvl7pPr>
      <a:lvl8pPr marL="2182033">
        <a:defRPr>
          <a:latin typeface="+mn-lt"/>
          <a:ea typeface="+mn-ea"/>
          <a:cs typeface="+mn-cs"/>
        </a:defRPr>
      </a:lvl8pPr>
      <a:lvl9pPr marL="249375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11719">
        <a:defRPr>
          <a:latin typeface="+mn-lt"/>
          <a:ea typeface="+mn-ea"/>
          <a:cs typeface="+mn-cs"/>
        </a:defRPr>
      </a:lvl2pPr>
      <a:lvl3pPr marL="623438">
        <a:defRPr>
          <a:latin typeface="+mn-lt"/>
          <a:ea typeface="+mn-ea"/>
          <a:cs typeface="+mn-cs"/>
        </a:defRPr>
      </a:lvl3pPr>
      <a:lvl4pPr marL="935157">
        <a:defRPr>
          <a:latin typeface="+mn-lt"/>
          <a:ea typeface="+mn-ea"/>
          <a:cs typeface="+mn-cs"/>
        </a:defRPr>
      </a:lvl4pPr>
      <a:lvl5pPr marL="1246876">
        <a:defRPr>
          <a:latin typeface="+mn-lt"/>
          <a:ea typeface="+mn-ea"/>
          <a:cs typeface="+mn-cs"/>
        </a:defRPr>
      </a:lvl5pPr>
      <a:lvl6pPr marL="1558595">
        <a:defRPr>
          <a:latin typeface="+mn-lt"/>
          <a:ea typeface="+mn-ea"/>
          <a:cs typeface="+mn-cs"/>
        </a:defRPr>
      </a:lvl6pPr>
      <a:lvl7pPr marL="1870314">
        <a:defRPr>
          <a:latin typeface="+mn-lt"/>
          <a:ea typeface="+mn-ea"/>
          <a:cs typeface="+mn-cs"/>
        </a:defRPr>
      </a:lvl7pPr>
      <a:lvl8pPr marL="2182033">
        <a:defRPr>
          <a:latin typeface="+mn-lt"/>
          <a:ea typeface="+mn-ea"/>
          <a:cs typeface="+mn-cs"/>
        </a:defRPr>
      </a:lvl8pPr>
      <a:lvl9pPr marL="249375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5F0D33-B322-4BCD-8F8D-22795218B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850"/>
            <a:ext cx="10515600" cy="3820981"/>
          </a:xfrm>
        </p:spPr>
        <p:txBody>
          <a:bodyPr>
            <a:normAutofit fontScale="90000"/>
          </a:bodyPr>
          <a:lstStyle/>
          <a:p>
            <a:pPr algn="ctr"/>
            <a:r>
              <a:rPr lang="es-ES" sz="5400" b="1" dirty="0" err="1"/>
              <a:t>Perspectives</a:t>
            </a:r>
            <a:r>
              <a:rPr lang="es-ES" sz="5400" b="1" dirty="0"/>
              <a:t> </a:t>
            </a:r>
            <a:r>
              <a:rPr lang="es-ES" sz="5400" b="1" dirty="0" err="1"/>
              <a:t>on</a:t>
            </a:r>
            <a:r>
              <a:rPr lang="es-ES" sz="5400" b="1" dirty="0"/>
              <a:t> the </a:t>
            </a:r>
            <a:r>
              <a:rPr lang="es-ES" sz="5400" b="1" dirty="0" err="1"/>
              <a:t>Lower</a:t>
            </a:r>
            <a:r>
              <a:rPr lang="es-ES" sz="5400" b="1" dirty="0"/>
              <a:t> Rio Grande: </a:t>
            </a:r>
            <a:r>
              <a:rPr lang="es-ES" sz="5400" b="1" dirty="0" err="1"/>
              <a:t>Archaeology</a:t>
            </a:r>
            <a:r>
              <a:rPr lang="es-ES" sz="5400" b="1" dirty="0"/>
              <a:t>, </a:t>
            </a:r>
            <a:r>
              <a:rPr lang="es-ES" sz="5400" b="1" dirty="0" err="1"/>
              <a:t>Linguistics</a:t>
            </a:r>
            <a:r>
              <a:rPr lang="es-ES" sz="5400" b="1" dirty="0"/>
              <a:t> and </a:t>
            </a:r>
            <a:r>
              <a:rPr lang="es-ES" sz="5400" b="1" dirty="0" err="1"/>
              <a:t>Ethnohistory</a:t>
            </a:r>
            <a:r>
              <a:rPr lang="es-ES" sz="5400" b="1" dirty="0"/>
              <a:t> (</a:t>
            </a:r>
            <a:r>
              <a:rPr lang="es-ES" sz="5400" b="1" dirty="0" err="1"/>
              <a:t>Native</a:t>
            </a:r>
            <a:r>
              <a:rPr lang="es-ES" sz="5400" b="1" dirty="0"/>
              <a:t> American </a:t>
            </a:r>
            <a:r>
              <a:rPr lang="es-ES" sz="5400" b="1" dirty="0" err="1"/>
              <a:t>Settlement</a:t>
            </a:r>
            <a:r>
              <a:rPr lang="es-ES" sz="5400" b="1" dirty="0"/>
              <a:t> and </a:t>
            </a:r>
            <a:r>
              <a:rPr lang="es-ES" sz="5400" b="1" dirty="0" err="1"/>
              <a:t>Immigration</a:t>
            </a:r>
            <a:r>
              <a:rPr lang="es-ES" sz="5400" b="1" dirty="0"/>
              <a:t> </a:t>
            </a:r>
            <a:r>
              <a:rPr lang="es-ES" sz="5400" b="1" dirty="0" err="1"/>
              <a:t>on</a:t>
            </a:r>
            <a:r>
              <a:rPr lang="es-ES" sz="5400" b="1" dirty="0"/>
              <a:t> the Delta)</a:t>
            </a:r>
            <a:br>
              <a:rPr lang="es-ES" dirty="0"/>
            </a:br>
            <a:endParaRPr lang="es-E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FB7501A-C5D8-4CE1-8F4B-A997FF5BA1B2}"/>
              </a:ext>
            </a:extLst>
          </p:cNvPr>
          <p:cNvSpPr txBox="1">
            <a:spLocks/>
          </p:cNvSpPr>
          <p:nvPr/>
        </p:nvSpPr>
        <p:spPr>
          <a:xfrm>
            <a:off x="1389777" y="470938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600"/>
              <a:t>Martín Salinas Rivera</a:t>
            </a:r>
          </a:p>
        </p:txBody>
      </p:sp>
    </p:spTree>
    <p:extLst>
      <p:ext uri="{BB962C8B-B14F-4D97-AF65-F5344CB8AC3E}">
        <p14:creationId xmlns:p14="http://schemas.microsoft.com/office/powerpoint/2010/main" val="2865202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C192C2-9217-46E4-9AD9-C721A848C225}"/>
              </a:ext>
            </a:extLst>
          </p:cNvPr>
          <p:cNvSpPr/>
          <p:nvPr/>
        </p:nvSpPr>
        <p:spPr>
          <a:xfrm>
            <a:off x="1249960" y="1989760"/>
            <a:ext cx="10103840" cy="2744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According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botanical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last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decades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twentieth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century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more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thousand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species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flowering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delta. At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least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28 of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big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enough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considered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 ft.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tall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following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has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taxonomic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classification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gender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species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family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CC7288-D446-4454-9464-B2A7EFDCB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Trees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Rio Grande Delta </a:t>
            </a:r>
            <a:br>
              <a:rPr lang="es-E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277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5B3573-0FC1-4D64-BF1F-EE45A3DB57CD}"/>
              </a:ext>
            </a:extLst>
          </p:cNvPr>
          <p:cNvSpPr/>
          <p:nvPr/>
        </p:nvSpPr>
        <p:spPr>
          <a:xfrm>
            <a:off x="757804" y="1303890"/>
            <a:ext cx="5726885" cy="5188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br>
              <a:rPr lang="es-E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Anacahuita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xai’pawapel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’)*: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Cordia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boissieri-Boraginaceae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Anacua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Ehretia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anacua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Boraginaceae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Brasil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xai’pamso’l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Condalia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hookeri-Rhamnaceae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Sapote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glepo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’, pele’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pakai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’)*: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Diospyros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texana-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Ebenaceae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Colima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pakwa’m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xai’sahueti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’)*: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Zanthoxylum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fagara-Rutaceae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Coma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kemo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’)*: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Bumelia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celastrina-Sapotaceae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Ebony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’-u)*: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Pithecellobium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ebano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s-E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Mimosoideae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Oak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payauya’ap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payawe’t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)*: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Quercus virginiana-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Fagaceae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Mexican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Ash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Fraxinum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berlandieriana-Oleaceae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Spiny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Hackberry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glake’n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kua’s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Celtis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ilida-Ulmaceae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Guajillo Acacia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Acacia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berlandieri-Mimosaceae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Texas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Guaicum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apela’pl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’,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apapa’kle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Guaiacum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angustifolium-Zygophyllaceae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Huisache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Acacia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farmesiana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Mimosoideae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Soapberry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Sapindus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drummondii-Sapindaceae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DBAD26-09E6-4A29-B135-2C5855C4519B}"/>
              </a:ext>
            </a:extLst>
          </p:cNvPr>
          <p:cNvSpPr/>
          <p:nvPr/>
        </p:nvSpPr>
        <p:spPr>
          <a:xfrm>
            <a:off x="6484689" y="1627464"/>
            <a:ext cx="4915949" cy="4517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Jopoy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Esenbeckia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Runyonnii-Rutaceae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Mesquite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ta’n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Prosopis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glandulosa,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Mimosoideae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Mountain Laurel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Sophora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secundiflora-Fabaceae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Elm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Ulmus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crassifolia-Ulmaceae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Palm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Sabal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mexicana-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Arecaceae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Palmaceae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Sugar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Hackberry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Ceitis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laevigata-Ulmaceae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Texas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Paloverde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Cercidium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Texanum-Caesalpiniaceae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Jerusalme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Thorn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payalu’i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)*: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Parkinsonia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aculeata-Caesalpiniaceae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Montezuma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Bald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Cypress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Taxodium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muconatum-Taxodiaceae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Coyote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Willow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Salix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exigua-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Salicaceae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Black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Willow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sepiauya’m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Salix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nigra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Salicaceae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Tenaza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Pithecellobium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pallens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Mimosoideae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Tepeguaje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Leucaena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iveruienta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Mimosoideae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Wright Acacia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pakassa’p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)*: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Acacia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wrightii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Mimosoideae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46939B-DA30-4CD3-A1F0-313A854AD4A7}"/>
              </a:ext>
            </a:extLst>
          </p:cNvPr>
          <p:cNvSpPr/>
          <p:nvPr/>
        </p:nvSpPr>
        <p:spPr>
          <a:xfrm>
            <a:off x="6096000" y="620522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2806065" algn="ctr"/>
                <a:tab pos="5612130" algn="r"/>
              </a:tabLst>
            </a:pP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gender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species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family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tabLst>
                <a:tab pos="2806065" algn="ctr"/>
                <a:tab pos="5612130" algn="r"/>
              </a:tabLst>
            </a:pP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Comecrudo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language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indigenous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lived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Rio Grande.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1785B2-D019-4B83-9EE2-86C76DD72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Trees</a:t>
            </a:r>
            <a:r>
              <a:rPr lang="es-E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Rio Grande Delta</a:t>
            </a:r>
          </a:p>
        </p:txBody>
      </p:sp>
    </p:spTree>
    <p:extLst>
      <p:ext uri="{BB962C8B-B14F-4D97-AF65-F5344CB8AC3E}">
        <p14:creationId xmlns:p14="http://schemas.microsoft.com/office/powerpoint/2010/main" val="400510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342E1C-ACBE-4458-AA36-D397F25244AF}"/>
              </a:ext>
            </a:extLst>
          </p:cNvPr>
          <p:cNvSpPr/>
          <p:nvPr/>
        </p:nvSpPr>
        <p:spPr>
          <a:xfrm>
            <a:off x="2922165" y="1978346"/>
            <a:ext cx="6096000" cy="1450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>
                <a:solidFill>
                  <a:srgbClr val="44546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Native Settlements in the Delta: An Archeological Perspective</a:t>
            </a:r>
          </a:p>
        </p:txBody>
      </p:sp>
    </p:spTree>
    <p:extLst>
      <p:ext uri="{BB962C8B-B14F-4D97-AF65-F5344CB8AC3E}">
        <p14:creationId xmlns:p14="http://schemas.microsoft.com/office/powerpoint/2010/main" val="2206850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CDC8BC-EB05-4BAC-997E-850DB68F8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21" y="958974"/>
            <a:ext cx="4361151" cy="5703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1EE1DD-FF9F-4147-8165-41D2645D4374}"/>
              </a:ext>
            </a:extLst>
          </p:cNvPr>
          <p:cNvSpPr txBox="1"/>
          <p:nvPr/>
        </p:nvSpPr>
        <p:spPr>
          <a:xfrm>
            <a:off x="5683703" y="414002"/>
            <a:ext cx="516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/>
              <a:t>Projectile</a:t>
            </a:r>
            <a:r>
              <a:rPr lang="es-ES" sz="1100" dirty="0"/>
              <a:t> </a:t>
            </a:r>
            <a:r>
              <a:rPr lang="es-ES" sz="1100" dirty="0" err="1"/>
              <a:t>point</a:t>
            </a:r>
            <a:r>
              <a:rPr lang="es-ES" sz="1100" dirty="0"/>
              <a:t> timeline, </a:t>
            </a:r>
            <a:r>
              <a:rPr lang="es-ES" sz="1100" dirty="0" err="1"/>
              <a:t>common</a:t>
            </a:r>
            <a:r>
              <a:rPr lang="es-ES" sz="1100" dirty="0"/>
              <a:t> in Texas and </a:t>
            </a:r>
            <a:r>
              <a:rPr lang="es-ES" sz="1100" dirty="0" err="1"/>
              <a:t>Northern</a:t>
            </a:r>
            <a:r>
              <a:rPr lang="es-ES" sz="1100" dirty="0"/>
              <a:t> </a:t>
            </a:r>
            <a:r>
              <a:rPr lang="es-ES" sz="1100" dirty="0" err="1"/>
              <a:t>Mexico</a:t>
            </a:r>
            <a:endParaRPr lang="es-ES" sz="1100" dirty="0"/>
          </a:p>
          <a:p>
            <a:r>
              <a:rPr lang="es-ES" sz="900" dirty="0"/>
              <a:t>[</a:t>
            </a:r>
            <a:r>
              <a:rPr lang="es-ES" sz="900" dirty="0" err="1"/>
              <a:t>Taken</a:t>
            </a:r>
            <a:r>
              <a:rPr lang="es-ES" sz="900" dirty="0"/>
              <a:t> </a:t>
            </a:r>
            <a:r>
              <a:rPr lang="es-ES" sz="900" dirty="0" err="1"/>
              <a:t>from</a:t>
            </a:r>
            <a:r>
              <a:rPr lang="es-ES" sz="900" dirty="0"/>
              <a:t> Figure 3-4 in Turner and </a:t>
            </a:r>
            <a:r>
              <a:rPr lang="es-ES" sz="900" dirty="0" err="1"/>
              <a:t>Hester</a:t>
            </a:r>
            <a:r>
              <a:rPr lang="es-ES" sz="900" dirty="0"/>
              <a:t> 1999;56. </a:t>
            </a:r>
            <a:r>
              <a:rPr lang="es-ES" sz="900" dirty="0" err="1"/>
              <a:t>Drawings</a:t>
            </a:r>
            <a:r>
              <a:rPr lang="es-ES" sz="900" dirty="0"/>
              <a:t> </a:t>
            </a:r>
            <a:r>
              <a:rPr lang="es-ES" sz="900" dirty="0" err="1"/>
              <a:t>were</a:t>
            </a:r>
            <a:r>
              <a:rPr lang="es-ES" sz="900" dirty="0"/>
              <a:t> </a:t>
            </a:r>
            <a:r>
              <a:rPr lang="es-ES" sz="900" dirty="0" err="1"/>
              <a:t>reduced</a:t>
            </a:r>
            <a:r>
              <a:rPr lang="es-ES" sz="900" dirty="0"/>
              <a:t> </a:t>
            </a:r>
            <a:r>
              <a:rPr lang="es-ES" sz="900" dirty="0" err="1"/>
              <a:t>by</a:t>
            </a:r>
            <a:r>
              <a:rPr lang="es-ES" sz="900" dirty="0"/>
              <a:t> 30% </a:t>
            </a:r>
            <a:r>
              <a:rPr lang="es-ES" sz="900" dirty="0" err="1"/>
              <a:t>from</a:t>
            </a:r>
            <a:r>
              <a:rPr lang="es-ES" sz="900" dirty="0"/>
              <a:t> the actual </a:t>
            </a:r>
            <a:r>
              <a:rPr lang="es-ES" sz="900" dirty="0" err="1"/>
              <a:t>size</a:t>
            </a:r>
            <a:r>
              <a:rPr lang="es-ES" sz="900" dirty="0"/>
              <a:t>.]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4ABF37-077E-42A1-909E-DAFCDE622EAB}"/>
              </a:ext>
            </a:extLst>
          </p:cNvPr>
          <p:cNvSpPr txBox="1"/>
          <p:nvPr/>
        </p:nvSpPr>
        <p:spPr>
          <a:xfrm>
            <a:off x="5037234" y="1502877"/>
            <a:ext cx="739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/>
              <a:t>Historic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BCB4A-A9C2-45DB-A94F-B5913409CE2A}"/>
              </a:ext>
            </a:extLst>
          </p:cNvPr>
          <p:cNvSpPr txBox="1"/>
          <p:nvPr/>
        </p:nvSpPr>
        <p:spPr>
          <a:xfrm>
            <a:off x="4850206" y="1991860"/>
            <a:ext cx="14083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Late </a:t>
            </a:r>
            <a:r>
              <a:rPr lang="es-ES" sz="900" dirty="0" err="1"/>
              <a:t>Prehistoric</a:t>
            </a:r>
            <a:endParaRPr lang="es-ES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D89561-79C1-4BED-855D-2783274014D6}"/>
              </a:ext>
            </a:extLst>
          </p:cNvPr>
          <p:cNvSpPr txBox="1"/>
          <p:nvPr/>
        </p:nvSpPr>
        <p:spPr>
          <a:xfrm>
            <a:off x="4563608" y="2315489"/>
            <a:ext cx="12128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err="1"/>
              <a:t>Transitional</a:t>
            </a:r>
            <a:r>
              <a:rPr lang="es-ES" sz="1000" dirty="0"/>
              <a:t> </a:t>
            </a:r>
            <a:r>
              <a:rPr lang="es-ES" sz="1000" dirty="0" err="1"/>
              <a:t>Archaic</a:t>
            </a:r>
            <a:endParaRPr lang="es-E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4AE023-8167-4D7E-A2D5-135FAF937A71}"/>
              </a:ext>
            </a:extLst>
          </p:cNvPr>
          <p:cNvSpPr txBox="1"/>
          <p:nvPr/>
        </p:nvSpPr>
        <p:spPr>
          <a:xfrm>
            <a:off x="4934571" y="2892014"/>
            <a:ext cx="944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Late </a:t>
            </a:r>
            <a:r>
              <a:rPr lang="es-ES" sz="1000" dirty="0" err="1"/>
              <a:t>Archaic</a:t>
            </a:r>
            <a:endParaRPr lang="es-E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2FD43D-74DE-4FD5-8410-D9561051F889}"/>
              </a:ext>
            </a:extLst>
          </p:cNvPr>
          <p:cNvSpPr txBox="1"/>
          <p:nvPr/>
        </p:nvSpPr>
        <p:spPr>
          <a:xfrm>
            <a:off x="5082137" y="3561336"/>
            <a:ext cx="944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/>
              <a:t>Middle Archaic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B77EDA-7D51-429D-BDD7-9EE6CD6FD5E5}"/>
              </a:ext>
            </a:extLst>
          </p:cNvPr>
          <p:cNvSpPr txBox="1"/>
          <p:nvPr/>
        </p:nvSpPr>
        <p:spPr>
          <a:xfrm>
            <a:off x="4934571" y="4476879"/>
            <a:ext cx="12006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err="1"/>
              <a:t>Early</a:t>
            </a:r>
            <a:r>
              <a:rPr lang="es-ES" sz="1000" dirty="0"/>
              <a:t> </a:t>
            </a:r>
            <a:r>
              <a:rPr lang="es-ES" sz="1000" dirty="0" err="1"/>
              <a:t>Archaic</a:t>
            </a:r>
            <a:endParaRPr lang="es-E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8EB227-4E97-4634-A74B-F4D0B26B3555}"/>
              </a:ext>
            </a:extLst>
          </p:cNvPr>
          <p:cNvSpPr txBox="1"/>
          <p:nvPr/>
        </p:nvSpPr>
        <p:spPr>
          <a:xfrm>
            <a:off x="5007494" y="5569691"/>
            <a:ext cx="798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err="1"/>
              <a:t>Paleoindian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2359913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B55C7-39B9-4276-86FD-3B7965700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57" y="264895"/>
            <a:ext cx="8476987" cy="6328209"/>
          </a:xfrm>
          <a:prstGeom prst="rect">
            <a:avLst/>
          </a:prstGeom>
          <a:effectLst>
            <a:outerShdw blurRad="76200" dir="5400000" sx="1000" sy="1000" algn="ctr" rotWithShape="0">
              <a:srgbClr val="000000">
                <a:alpha val="48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C5C772-FB8C-427C-A79B-43DB02674D15}"/>
              </a:ext>
            </a:extLst>
          </p:cNvPr>
          <p:cNvSpPr/>
          <p:nvPr/>
        </p:nvSpPr>
        <p:spPr>
          <a:xfrm>
            <a:off x="754256" y="4335739"/>
            <a:ext cx="7467724" cy="156966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898989"/>
            </a:outerShdw>
            <a:softEdge rad="749300"/>
          </a:effectLst>
          <a:scene3d>
            <a:camera prst="orthographicFront">
              <a:rot lat="0" lon="18599983" rev="0"/>
            </a:camera>
            <a:lightRig rig="harsh" dir="t"/>
          </a:scene3d>
          <a:sp3d extrusionH="101600">
            <a:bevelT w="711200" h="342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 err="1">
                <a:ln/>
                <a:solidFill>
                  <a:srgbClr val="424242"/>
                </a:solidFill>
                <a:effectLst>
                  <a:outerShdw blurRad="508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Projectile</a:t>
            </a:r>
            <a:r>
              <a:rPr lang="es-ES" sz="2400" b="1" dirty="0">
                <a:ln/>
                <a:solidFill>
                  <a:srgbClr val="424242"/>
                </a:solidFill>
                <a:effectLst>
                  <a:outerShdw blurRad="508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ln/>
                <a:solidFill>
                  <a:srgbClr val="424242"/>
                </a:solidFill>
                <a:effectLst>
                  <a:outerShdw blurRad="508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Points</a:t>
            </a:r>
            <a:r>
              <a:rPr lang="es-ES" sz="2400" b="1" dirty="0">
                <a:ln/>
                <a:solidFill>
                  <a:srgbClr val="424242"/>
                </a:solidFill>
                <a:effectLst>
                  <a:outerShdw blurRad="508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es-ES" sz="2400" b="1" dirty="0" err="1">
                <a:ln/>
                <a:solidFill>
                  <a:srgbClr val="424242"/>
                </a:solidFill>
                <a:effectLst>
                  <a:outerShdw blurRad="508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es-ES" sz="2400" b="1" dirty="0">
                <a:ln/>
                <a:solidFill>
                  <a:srgbClr val="424242"/>
                </a:solidFill>
                <a:effectLst>
                  <a:outerShdw blurRad="508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ln/>
                <a:solidFill>
                  <a:srgbClr val="424242"/>
                </a:solidFill>
                <a:effectLst>
                  <a:outerShdw blurRad="508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Paleoindian</a:t>
            </a:r>
            <a:r>
              <a:rPr lang="es-ES" sz="2400" b="1" dirty="0">
                <a:ln/>
                <a:solidFill>
                  <a:srgbClr val="424242"/>
                </a:solidFill>
                <a:effectLst>
                  <a:outerShdw blurRad="508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ln/>
                <a:solidFill>
                  <a:srgbClr val="424242"/>
                </a:solidFill>
                <a:effectLst>
                  <a:outerShdw blurRad="508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  <a:r>
              <a:rPr lang="es-ES" sz="2400" b="1" dirty="0">
                <a:ln/>
                <a:solidFill>
                  <a:srgbClr val="424242"/>
                </a:solidFill>
                <a:effectLst>
                  <a:outerShdw blurRad="508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sz="2400" b="1" dirty="0">
                <a:ln/>
                <a:solidFill>
                  <a:srgbClr val="424242"/>
                </a:solidFill>
                <a:effectLst>
                  <a:outerShdw blurRad="508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Falcon </a:t>
            </a:r>
            <a:r>
              <a:rPr lang="es-ES" sz="2400" b="1" dirty="0" err="1">
                <a:ln/>
                <a:solidFill>
                  <a:srgbClr val="424242"/>
                </a:solidFill>
                <a:effectLst>
                  <a:outerShdw blurRad="508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Dam</a:t>
            </a:r>
            <a:r>
              <a:rPr lang="es-ES" sz="2400" b="1" dirty="0">
                <a:ln/>
                <a:solidFill>
                  <a:srgbClr val="424242"/>
                </a:solidFill>
                <a:effectLst>
                  <a:outerShdw blurRad="508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s-ES" sz="2400" b="1" dirty="0">
                <a:ln/>
                <a:solidFill>
                  <a:srgbClr val="424242"/>
                </a:solidFill>
                <a:effectLst>
                  <a:outerShdw blurRad="508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Tamaulipas-Texas, </a:t>
            </a:r>
          </a:p>
          <a:p>
            <a:pPr algn="ctr"/>
            <a:r>
              <a:rPr lang="es-ES" sz="2400" b="1" dirty="0">
                <a:ln/>
                <a:solidFill>
                  <a:srgbClr val="424242"/>
                </a:solidFill>
                <a:effectLst>
                  <a:outerShdw blurRad="508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Clovis (A-E) and Folsom (F)</a:t>
            </a:r>
          </a:p>
        </p:txBody>
      </p:sp>
    </p:spTree>
    <p:extLst>
      <p:ext uri="{BB962C8B-B14F-4D97-AF65-F5344CB8AC3E}">
        <p14:creationId xmlns:p14="http://schemas.microsoft.com/office/powerpoint/2010/main" val="1949676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14CCA9-BDBF-4F06-AF44-F21C63D61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135" y="671805"/>
            <a:ext cx="7743677" cy="58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44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72E083-357D-4254-BA04-316573E37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5" y="75166"/>
            <a:ext cx="6967470" cy="58171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9F7E1-F79A-4D4E-8BD8-B26208D317D8}"/>
              </a:ext>
            </a:extLst>
          </p:cNvPr>
          <p:cNvSpPr txBox="1"/>
          <p:nvPr/>
        </p:nvSpPr>
        <p:spPr>
          <a:xfrm>
            <a:off x="7944424" y="304801"/>
            <a:ext cx="36303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/>
              <a:t>Atlatl</a:t>
            </a:r>
            <a:r>
              <a:rPr lang="es-ES" sz="1600" b="1" dirty="0"/>
              <a:t>, </a:t>
            </a:r>
            <a:r>
              <a:rPr lang="es-ES" sz="1600" b="1" dirty="0" err="1"/>
              <a:t>or</a:t>
            </a:r>
            <a:r>
              <a:rPr lang="es-ES" sz="1600" b="1" dirty="0"/>
              <a:t> </a:t>
            </a:r>
            <a:r>
              <a:rPr lang="es-ES" sz="1600" b="1" dirty="0" err="1"/>
              <a:t>Spear</a:t>
            </a:r>
            <a:r>
              <a:rPr lang="es-ES" sz="1600" b="1" dirty="0"/>
              <a:t> </a:t>
            </a:r>
            <a:r>
              <a:rPr lang="es-ES" sz="1600" b="1" dirty="0" err="1"/>
              <a:t>Thrower</a:t>
            </a:r>
            <a:endParaRPr lang="es-ES" sz="1600" b="1" dirty="0"/>
          </a:p>
          <a:p>
            <a:endParaRPr lang="es-ES" sz="1400" dirty="0"/>
          </a:p>
          <a:p>
            <a:r>
              <a:rPr lang="es-ES" sz="1400" dirty="0"/>
              <a:t>The </a:t>
            </a:r>
            <a:r>
              <a:rPr lang="es-ES" sz="1400" dirty="0" err="1"/>
              <a:t>spear</a:t>
            </a:r>
            <a:r>
              <a:rPr lang="es-ES" sz="1400" dirty="0"/>
              <a:t> </a:t>
            </a:r>
            <a:r>
              <a:rPr lang="es-ES" sz="1400" dirty="0" err="1"/>
              <a:t>thrower</a:t>
            </a:r>
            <a:r>
              <a:rPr lang="es-ES" sz="1400" dirty="0"/>
              <a:t> uses the </a:t>
            </a:r>
            <a:r>
              <a:rPr lang="es-ES" sz="1400" dirty="0" err="1"/>
              <a:t>centrifuge</a:t>
            </a:r>
            <a:r>
              <a:rPr lang="es-ES" sz="1400" dirty="0"/>
              <a:t> </a:t>
            </a:r>
            <a:r>
              <a:rPr lang="es-ES" sz="1400" dirty="0" err="1"/>
              <a:t>force</a:t>
            </a:r>
            <a:r>
              <a:rPr lang="es-ES" sz="1400" dirty="0"/>
              <a:t> </a:t>
            </a:r>
            <a:r>
              <a:rPr lang="es-ES" sz="1400" dirty="0" err="1"/>
              <a:t>that</a:t>
            </a:r>
            <a:r>
              <a:rPr lang="es-ES" sz="1400" dirty="0"/>
              <a:t> </a:t>
            </a:r>
            <a:r>
              <a:rPr lang="es-ES" sz="1400" dirty="0" err="1"/>
              <a:t>pushes</a:t>
            </a:r>
            <a:r>
              <a:rPr lang="es-ES" sz="1400" dirty="0"/>
              <a:t> </a:t>
            </a:r>
            <a:r>
              <a:rPr lang="es-ES" sz="1400" dirty="0" err="1"/>
              <a:t>an</a:t>
            </a:r>
            <a:r>
              <a:rPr lang="es-ES" sz="1400" dirty="0"/>
              <a:t> </a:t>
            </a:r>
            <a:r>
              <a:rPr lang="es-ES" sz="1400" dirty="0" err="1"/>
              <a:t>object</a:t>
            </a:r>
            <a:r>
              <a:rPr lang="es-ES" sz="1400" dirty="0"/>
              <a:t> </a:t>
            </a:r>
            <a:r>
              <a:rPr lang="es-ES" sz="1400" dirty="0" err="1"/>
              <a:t>away</a:t>
            </a:r>
            <a:r>
              <a:rPr lang="es-ES" sz="1400" dirty="0"/>
              <a:t> </a:t>
            </a:r>
            <a:r>
              <a:rPr lang="es-ES" sz="1400" dirty="0" err="1"/>
              <a:t>from</a:t>
            </a:r>
            <a:r>
              <a:rPr lang="es-ES" sz="1400" dirty="0"/>
              <a:t> </a:t>
            </a:r>
            <a:r>
              <a:rPr lang="es-ES" sz="1400" dirty="0" err="1"/>
              <a:t>its</a:t>
            </a:r>
            <a:r>
              <a:rPr lang="es-ES" sz="1400" dirty="0"/>
              <a:t> center of </a:t>
            </a:r>
            <a:r>
              <a:rPr lang="es-ES" sz="1400" dirty="0" err="1"/>
              <a:t>rotation</a:t>
            </a:r>
            <a:r>
              <a:rPr lang="es-ES" sz="1400" dirty="0"/>
              <a:t>. </a:t>
            </a:r>
            <a:r>
              <a:rPr lang="es-ES" sz="1400" dirty="0" err="1"/>
              <a:t>This</a:t>
            </a:r>
            <a:r>
              <a:rPr lang="es-ES" sz="1400" dirty="0"/>
              <a:t> </a:t>
            </a:r>
            <a:r>
              <a:rPr lang="es-ES" sz="1400" dirty="0" err="1"/>
              <a:t>was</a:t>
            </a:r>
            <a:r>
              <a:rPr lang="es-ES" sz="1400" dirty="0"/>
              <a:t> </a:t>
            </a:r>
            <a:r>
              <a:rPr lang="es-ES" sz="1400" dirty="0" err="1"/>
              <a:t>used</a:t>
            </a:r>
            <a:r>
              <a:rPr lang="es-ES" sz="1400" dirty="0"/>
              <a:t> as a </a:t>
            </a:r>
            <a:r>
              <a:rPr lang="es-ES" sz="1400" dirty="0" err="1"/>
              <a:t>hunting</a:t>
            </a:r>
            <a:r>
              <a:rPr lang="es-ES" sz="1400" dirty="0"/>
              <a:t> </a:t>
            </a:r>
            <a:r>
              <a:rPr lang="es-ES" sz="1400" dirty="0" err="1"/>
              <a:t>tool</a:t>
            </a:r>
            <a:r>
              <a:rPr lang="es-ES" sz="1400" dirty="0"/>
              <a:t> </a:t>
            </a:r>
            <a:r>
              <a:rPr lang="es-ES" sz="1400" dirty="0" err="1"/>
              <a:t>since</a:t>
            </a:r>
            <a:r>
              <a:rPr lang="es-ES" sz="1400" dirty="0"/>
              <a:t> 9200 </a:t>
            </a:r>
            <a:r>
              <a:rPr lang="es-ES" sz="1400" dirty="0" err="1"/>
              <a:t>bC</a:t>
            </a:r>
            <a:r>
              <a:rPr lang="es-ES" sz="1400" dirty="0"/>
              <a:t>. In </a:t>
            </a:r>
            <a:r>
              <a:rPr lang="es-ES" sz="1400" dirty="0" err="1"/>
              <a:t>some</a:t>
            </a:r>
            <a:r>
              <a:rPr lang="es-ES" sz="1400" dirty="0"/>
              <a:t> </a:t>
            </a:r>
            <a:r>
              <a:rPr lang="es-ES" sz="1400" dirty="0" err="1"/>
              <a:t>parts</a:t>
            </a:r>
            <a:r>
              <a:rPr lang="es-ES" sz="1400" dirty="0"/>
              <a:t> of Texas, the </a:t>
            </a:r>
            <a:r>
              <a:rPr lang="es-ES" sz="1400" dirty="0" err="1"/>
              <a:t>atlatl</a:t>
            </a:r>
            <a:r>
              <a:rPr lang="es-ES" sz="1400" dirty="0"/>
              <a:t> </a:t>
            </a:r>
            <a:r>
              <a:rPr lang="es-ES" sz="1400" dirty="0" err="1"/>
              <a:t>was</a:t>
            </a:r>
            <a:r>
              <a:rPr lang="es-ES" sz="1400" dirty="0"/>
              <a:t> </a:t>
            </a:r>
            <a:r>
              <a:rPr lang="es-ES" sz="1400" dirty="0" err="1"/>
              <a:t>still</a:t>
            </a:r>
            <a:r>
              <a:rPr lang="es-ES" sz="1400" dirty="0"/>
              <a:t> </a:t>
            </a:r>
            <a:r>
              <a:rPr lang="es-ES" sz="1400" dirty="0" err="1"/>
              <a:t>used</a:t>
            </a:r>
            <a:r>
              <a:rPr lang="es-ES" sz="1400" dirty="0"/>
              <a:t> up </a:t>
            </a:r>
            <a:r>
              <a:rPr lang="es-ES" sz="1400" dirty="0" err="1"/>
              <a:t>until</a:t>
            </a:r>
            <a:r>
              <a:rPr lang="es-ES" sz="1400" dirty="0"/>
              <a:t> a </a:t>
            </a:r>
            <a:r>
              <a:rPr lang="es-ES" sz="1400" dirty="0" err="1"/>
              <a:t>few</a:t>
            </a:r>
            <a:r>
              <a:rPr lang="es-ES" sz="1400" dirty="0"/>
              <a:t> </a:t>
            </a:r>
            <a:r>
              <a:rPr lang="es-ES" sz="1400" dirty="0" err="1"/>
              <a:t>centuries</a:t>
            </a:r>
            <a:r>
              <a:rPr lang="es-ES" sz="1400" dirty="0"/>
              <a:t> </a:t>
            </a:r>
            <a:r>
              <a:rPr lang="es-ES" sz="1400" dirty="0" err="1"/>
              <a:t>before</a:t>
            </a:r>
            <a:r>
              <a:rPr lang="es-ES" sz="1400" dirty="0"/>
              <a:t> </a:t>
            </a:r>
            <a:r>
              <a:rPr lang="es-ES" sz="1400" dirty="0" err="1"/>
              <a:t>Spanish</a:t>
            </a:r>
            <a:r>
              <a:rPr lang="es-ES" sz="1400" dirty="0"/>
              <a:t> </a:t>
            </a:r>
            <a:r>
              <a:rPr lang="es-ES" sz="1400" dirty="0" err="1"/>
              <a:t>conquest</a:t>
            </a:r>
            <a:r>
              <a:rPr lang="es-ES" sz="1400" dirty="0"/>
              <a:t>. (Turner y </a:t>
            </a:r>
            <a:r>
              <a:rPr lang="es-ES" sz="1400" dirty="0" err="1"/>
              <a:t>Hester</a:t>
            </a:r>
            <a:r>
              <a:rPr lang="es-ES" sz="1400" dirty="0"/>
              <a:t> 1999:6,Fig.1-2)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F7BECC-5815-4E72-83A2-1BF303DD541C}"/>
              </a:ext>
            </a:extLst>
          </p:cNvPr>
          <p:cNvSpPr txBox="1"/>
          <p:nvPr/>
        </p:nvSpPr>
        <p:spPr>
          <a:xfrm>
            <a:off x="7944424" y="4491097"/>
            <a:ext cx="4016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a. </a:t>
            </a:r>
            <a:r>
              <a:rPr lang="es-ES" dirty="0" err="1"/>
              <a:t>Atlatl</a:t>
            </a:r>
            <a:r>
              <a:rPr lang="es-ES" dirty="0"/>
              <a:t> - </a:t>
            </a:r>
            <a:r>
              <a:rPr lang="es-ES" dirty="0" err="1"/>
              <a:t>Spear</a:t>
            </a:r>
            <a:r>
              <a:rPr lang="es-ES" dirty="0"/>
              <a:t> </a:t>
            </a:r>
            <a:r>
              <a:rPr lang="es-ES" dirty="0" err="1"/>
              <a:t>Thrower</a:t>
            </a:r>
            <a:endParaRPr lang="es-ES" dirty="0"/>
          </a:p>
          <a:p>
            <a:r>
              <a:rPr lang="es-ES" dirty="0"/>
              <a:t>b. </a:t>
            </a:r>
            <a:r>
              <a:rPr lang="es-ES" dirty="0" err="1"/>
              <a:t>Handling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atlatl</a:t>
            </a:r>
            <a:endParaRPr lang="es-ES" dirty="0"/>
          </a:p>
          <a:p>
            <a:r>
              <a:rPr lang="es-ES" dirty="0"/>
              <a:t>c. </a:t>
            </a:r>
            <a:r>
              <a:rPr lang="es-ES" dirty="0" err="1"/>
              <a:t>Spear</a:t>
            </a:r>
            <a:r>
              <a:rPr lang="es-ES" dirty="0"/>
              <a:t> </a:t>
            </a:r>
            <a:r>
              <a:rPr lang="es-ES" dirty="0" err="1"/>
              <a:t>holder</a:t>
            </a:r>
            <a:endParaRPr lang="es-ES" dirty="0"/>
          </a:p>
          <a:p>
            <a:r>
              <a:rPr lang="es-ES" dirty="0"/>
              <a:t>d. </a:t>
            </a:r>
            <a:r>
              <a:rPr lang="es-ES" dirty="0" err="1"/>
              <a:t>Spear</a:t>
            </a:r>
            <a:r>
              <a:rPr lang="es-ES" dirty="0"/>
              <a:t> </a:t>
            </a:r>
            <a:r>
              <a:rPr lang="es-ES" dirty="0" err="1"/>
              <a:t>holder</a:t>
            </a:r>
            <a:r>
              <a:rPr lang="es-ES" dirty="0"/>
              <a:t> </a:t>
            </a:r>
            <a:r>
              <a:rPr lang="es-ES" dirty="0" err="1"/>
              <a:t>inserted</a:t>
            </a:r>
            <a:r>
              <a:rPr lang="es-ES" dirty="0"/>
              <a:t> </a:t>
            </a:r>
            <a:r>
              <a:rPr lang="es-ES" dirty="0" err="1"/>
              <a:t>into</a:t>
            </a:r>
            <a:r>
              <a:rPr lang="es-ES" dirty="0"/>
              <a:t> </a:t>
            </a:r>
            <a:r>
              <a:rPr lang="es-ES" dirty="0" err="1"/>
              <a:t>shaft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4846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Description automatically generated">
            <a:extLst>
              <a:ext uri="{FF2B5EF4-FFF2-40B4-BE49-F238E27FC236}">
                <a16:creationId xmlns:a16="http://schemas.microsoft.com/office/drawing/2014/main" id="{EFD3F0F1-F6CA-4C9D-9867-1CC7BDF3C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43" y="587228"/>
            <a:ext cx="6474456" cy="567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88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351E96A-3702-4D7C-B442-AC8DE9AAD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67" y="552792"/>
            <a:ext cx="6690227" cy="5540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9B6406-FB7C-480C-BC88-E12A5CA34F8A}"/>
              </a:ext>
            </a:extLst>
          </p:cNvPr>
          <p:cNvSpPr txBox="1"/>
          <p:nvPr/>
        </p:nvSpPr>
        <p:spPr>
          <a:xfrm>
            <a:off x="5811171" y="4055252"/>
            <a:ext cx="3017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Columela </a:t>
            </a:r>
            <a:r>
              <a:rPr lang="es-ES" sz="2000" b="1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Beads</a:t>
            </a:r>
            <a:endParaRPr lang="es-ES" sz="2000" b="1" dirty="0">
              <a:solidFill>
                <a:srgbClr val="4242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AFDC4D-4017-452B-9BAE-5D6CFC07ED86}"/>
              </a:ext>
            </a:extLst>
          </p:cNvPr>
          <p:cNvSpPr txBox="1"/>
          <p:nvPr/>
        </p:nvSpPr>
        <p:spPr>
          <a:xfrm>
            <a:off x="2094380" y="1375543"/>
            <a:ext cx="120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8AA397-AF18-4067-BFC9-707E1BB50CCA}"/>
              </a:ext>
            </a:extLst>
          </p:cNvPr>
          <p:cNvSpPr/>
          <p:nvPr/>
        </p:nvSpPr>
        <p:spPr>
          <a:xfrm>
            <a:off x="3791078" y="2086443"/>
            <a:ext cx="65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424242"/>
                </a:solidFill>
              </a:rPr>
              <a:t>Spire</a:t>
            </a:r>
            <a:endParaRPr lang="es-ES" dirty="0">
              <a:solidFill>
                <a:srgbClr val="42424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058DE7-2DCD-4C2F-B5BC-3E10A5B7D76D}"/>
              </a:ext>
            </a:extLst>
          </p:cNvPr>
          <p:cNvSpPr/>
          <p:nvPr/>
        </p:nvSpPr>
        <p:spPr>
          <a:xfrm>
            <a:off x="3945370" y="497148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Percussion</a:t>
            </a:r>
            <a:endParaRPr lang="es-ES" dirty="0">
              <a:solidFill>
                <a:srgbClr val="4242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D2CB7-82C5-463F-813D-4437645C91DE}"/>
              </a:ext>
            </a:extLst>
          </p:cNvPr>
          <p:cNvSpPr/>
          <p:nvPr/>
        </p:nvSpPr>
        <p:spPr>
          <a:xfrm>
            <a:off x="2094380" y="3664378"/>
            <a:ext cx="7088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err="1">
                <a:solidFill>
                  <a:srgbClr val="424242"/>
                </a:solidFill>
              </a:rPr>
              <a:t>Body</a:t>
            </a:r>
            <a:endParaRPr lang="es-ES" sz="2000" dirty="0">
              <a:solidFill>
                <a:srgbClr val="42424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2E146E-A809-4EDB-A1D0-3037420A1C47}"/>
              </a:ext>
            </a:extLst>
          </p:cNvPr>
          <p:cNvSpPr/>
          <p:nvPr/>
        </p:nvSpPr>
        <p:spPr>
          <a:xfrm>
            <a:off x="5596085" y="489363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Grinding</a:t>
            </a:r>
            <a:endParaRPr lang="es-ES" dirty="0">
              <a:solidFill>
                <a:srgbClr val="4242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B26198-CC72-4CB9-A12B-A6847ED0456B}"/>
              </a:ext>
            </a:extLst>
          </p:cNvPr>
          <p:cNvSpPr/>
          <p:nvPr/>
        </p:nvSpPr>
        <p:spPr>
          <a:xfrm>
            <a:off x="4882998" y="1375543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Polishing</a:t>
            </a:r>
            <a:endParaRPr lang="es-ES" dirty="0">
              <a:solidFill>
                <a:srgbClr val="4242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B5EE42-1616-4AE2-A310-587E1D337847}"/>
              </a:ext>
            </a:extLst>
          </p:cNvPr>
          <p:cNvSpPr/>
          <p:nvPr/>
        </p:nvSpPr>
        <p:spPr>
          <a:xfrm>
            <a:off x="8684740" y="1243096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Perforation</a:t>
            </a:r>
            <a:endParaRPr lang="es-ES" dirty="0">
              <a:solidFill>
                <a:srgbClr val="4242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C5EFED-6C3A-415A-B115-8D9C126CE031}"/>
              </a:ext>
            </a:extLst>
          </p:cNvPr>
          <p:cNvSpPr/>
          <p:nvPr/>
        </p:nvSpPr>
        <p:spPr>
          <a:xfrm>
            <a:off x="7171960" y="497148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Carving</a:t>
            </a:r>
            <a:endParaRPr lang="es-ES" dirty="0">
              <a:solidFill>
                <a:srgbClr val="4242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DABFEE-2612-4675-9525-ED706BF5EA24}"/>
              </a:ext>
            </a:extLst>
          </p:cNvPr>
          <p:cNvSpPr/>
          <p:nvPr/>
        </p:nvSpPr>
        <p:spPr>
          <a:xfrm>
            <a:off x="1951526" y="5990372"/>
            <a:ext cx="6668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err="1">
                <a:solidFill>
                  <a:srgbClr val="424242"/>
                </a:solidFill>
              </a:rPr>
              <a:t>Manufacturing</a:t>
            </a:r>
            <a:r>
              <a:rPr lang="es-ES" sz="2400" b="1" dirty="0">
                <a:solidFill>
                  <a:srgbClr val="424242"/>
                </a:solidFill>
              </a:rPr>
              <a:t> </a:t>
            </a:r>
            <a:r>
              <a:rPr lang="es-ES" sz="2400" b="1" dirty="0" err="1">
                <a:solidFill>
                  <a:srgbClr val="424242"/>
                </a:solidFill>
              </a:rPr>
              <a:t>techniques</a:t>
            </a:r>
            <a:r>
              <a:rPr lang="es-ES" sz="2400" b="1" dirty="0">
                <a:solidFill>
                  <a:srgbClr val="424242"/>
                </a:solidFill>
              </a:rPr>
              <a:t> in </a:t>
            </a:r>
            <a:r>
              <a:rPr lang="es-ES" sz="2400" b="1" dirty="0" err="1">
                <a:solidFill>
                  <a:srgbClr val="424242"/>
                </a:solidFill>
              </a:rPr>
              <a:t>Busycon</a:t>
            </a:r>
            <a:r>
              <a:rPr lang="es-ES" sz="2400" b="1" dirty="0">
                <a:solidFill>
                  <a:srgbClr val="424242"/>
                </a:solidFill>
              </a:rPr>
              <a:t> </a:t>
            </a:r>
            <a:r>
              <a:rPr lang="es-ES" sz="2400" b="1" dirty="0" err="1">
                <a:solidFill>
                  <a:srgbClr val="424242"/>
                </a:solidFill>
              </a:rPr>
              <a:t>Snail</a:t>
            </a:r>
            <a:r>
              <a:rPr lang="es-ES" sz="2400" b="1" dirty="0">
                <a:solidFill>
                  <a:srgbClr val="424242"/>
                </a:solidFill>
              </a:rPr>
              <a:t> </a:t>
            </a:r>
            <a:r>
              <a:rPr lang="es-ES" sz="2400" b="1" dirty="0" err="1">
                <a:solidFill>
                  <a:srgbClr val="424242"/>
                </a:solidFill>
              </a:rPr>
              <a:t>Ornaments</a:t>
            </a:r>
            <a:endParaRPr lang="es-ES" sz="2400" b="1" dirty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92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E55C4-5F6A-48DD-A876-DB3B37921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01" y="486302"/>
            <a:ext cx="6104998" cy="5503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50BD1-206E-44ED-BA3B-AB4048509BFE}"/>
              </a:ext>
            </a:extLst>
          </p:cNvPr>
          <p:cNvSpPr txBox="1"/>
          <p:nvPr/>
        </p:nvSpPr>
        <p:spPr>
          <a:xfrm>
            <a:off x="7505581" y="2961640"/>
            <a:ext cx="3068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Columela </a:t>
            </a:r>
            <a:r>
              <a:rPr lang="es-ES" sz="2000" b="1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Pendants</a:t>
            </a:r>
            <a:r>
              <a:rPr lang="es-ES" sz="2000" b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000" b="1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Beads</a:t>
            </a:r>
            <a:r>
              <a:rPr lang="es-ES" sz="2000" b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2000" b="1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Busycon</a:t>
            </a:r>
            <a:r>
              <a:rPr lang="es-ES" sz="2000" b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Snail</a:t>
            </a:r>
            <a:r>
              <a:rPr lang="es-ES" sz="2000" b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b="1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Rattles</a:t>
            </a:r>
            <a:r>
              <a:rPr lang="es-ES" sz="2000" b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Olive </a:t>
            </a:r>
            <a:r>
              <a:rPr lang="es-ES" sz="2000" b="1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Snail</a:t>
            </a:r>
            <a:r>
              <a:rPr lang="es-ES" sz="2000" b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S" sz="2000" b="1" dirty="0">
              <a:solidFill>
                <a:srgbClr val="4242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b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Brownsville-Barril </a:t>
            </a:r>
            <a:r>
              <a:rPr lang="es-ES" sz="2000" b="1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endParaRPr lang="es-ES" sz="2000" b="1" dirty="0">
              <a:solidFill>
                <a:srgbClr val="4242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1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9B42B-5B5B-4447-8D3D-8E4577CF4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2999" y="2808550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s-E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s-E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s-ES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Environs</a:t>
            </a:r>
            <a:r>
              <a:rPr lang="es-E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of the </a:t>
            </a:r>
            <a:r>
              <a:rPr lang="es-ES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Lower</a:t>
            </a:r>
            <a:r>
              <a:rPr lang="es-E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Rio Bravo</a:t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7060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apon&#10;&#10;Description automatically generated">
            <a:extLst>
              <a:ext uri="{FF2B5EF4-FFF2-40B4-BE49-F238E27FC236}">
                <a16:creationId xmlns:a16="http://schemas.microsoft.com/office/drawing/2014/main" id="{168A4701-D3CD-430A-BD3D-549176F5D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1" y="965993"/>
            <a:ext cx="5891223" cy="4409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859F41-5DD4-469E-A894-8E2AB4E2580E}"/>
              </a:ext>
            </a:extLst>
          </p:cNvPr>
          <p:cNvSpPr txBox="1"/>
          <p:nvPr/>
        </p:nvSpPr>
        <p:spPr>
          <a:xfrm>
            <a:off x="833642" y="5383549"/>
            <a:ext cx="9460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>
                <a:solidFill>
                  <a:srgbClr val="BD3000"/>
                </a:solidFill>
              </a:rPr>
              <a:t>Projecticle</a:t>
            </a:r>
            <a:r>
              <a:rPr lang="es-ES" sz="2800" dirty="0">
                <a:solidFill>
                  <a:srgbClr val="BD3000"/>
                </a:solidFill>
              </a:rPr>
              <a:t> </a:t>
            </a:r>
            <a:r>
              <a:rPr lang="es-ES" sz="2800" dirty="0" err="1">
                <a:solidFill>
                  <a:srgbClr val="BD3000"/>
                </a:solidFill>
              </a:rPr>
              <a:t>points</a:t>
            </a:r>
            <a:r>
              <a:rPr lang="es-ES" sz="2800" dirty="0">
                <a:solidFill>
                  <a:srgbClr val="BD3000"/>
                </a:solidFill>
              </a:rPr>
              <a:t> </a:t>
            </a:r>
            <a:r>
              <a:rPr lang="es-ES" sz="2800" dirty="0" err="1">
                <a:solidFill>
                  <a:srgbClr val="BD3000"/>
                </a:solidFill>
              </a:rPr>
              <a:t>made</a:t>
            </a:r>
            <a:r>
              <a:rPr lang="es-ES" sz="2800" dirty="0">
                <a:solidFill>
                  <a:srgbClr val="BD3000"/>
                </a:solidFill>
              </a:rPr>
              <a:t> </a:t>
            </a:r>
            <a:r>
              <a:rPr lang="es-ES" sz="2800" dirty="0" err="1">
                <a:solidFill>
                  <a:srgbClr val="BD3000"/>
                </a:solidFill>
              </a:rPr>
              <a:t>with</a:t>
            </a:r>
            <a:r>
              <a:rPr lang="es-ES" sz="2800" dirty="0">
                <a:solidFill>
                  <a:srgbClr val="BD3000"/>
                </a:solidFill>
              </a:rPr>
              <a:t> Columela </a:t>
            </a:r>
            <a:r>
              <a:rPr lang="es-ES" sz="2800" dirty="0" err="1">
                <a:solidFill>
                  <a:srgbClr val="BD3000"/>
                </a:solidFill>
              </a:rPr>
              <a:t>from</a:t>
            </a:r>
            <a:r>
              <a:rPr lang="es-ES" sz="2800" dirty="0">
                <a:solidFill>
                  <a:srgbClr val="BD3000"/>
                </a:solidFill>
              </a:rPr>
              <a:t> the </a:t>
            </a:r>
            <a:r>
              <a:rPr lang="es-ES" sz="2800" dirty="0" err="1">
                <a:solidFill>
                  <a:srgbClr val="BD3000"/>
                </a:solidFill>
              </a:rPr>
              <a:t>Busycon</a:t>
            </a:r>
            <a:r>
              <a:rPr lang="es-ES" sz="2800" dirty="0">
                <a:solidFill>
                  <a:srgbClr val="BD3000"/>
                </a:solidFill>
              </a:rPr>
              <a:t> </a:t>
            </a:r>
            <a:r>
              <a:rPr lang="es-ES" sz="2800" dirty="0" err="1">
                <a:solidFill>
                  <a:srgbClr val="BD3000"/>
                </a:solidFill>
              </a:rPr>
              <a:t>snail</a:t>
            </a:r>
            <a:r>
              <a:rPr lang="es-ES" sz="2800" dirty="0">
                <a:solidFill>
                  <a:srgbClr val="BD3000"/>
                </a:solidFill>
              </a:rPr>
              <a:t>. Brownsville-Barril </a:t>
            </a:r>
            <a:r>
              <a:rPr lang="es-ES" sz="2800" dirty="0" err="1">
                <a:solidFill>
                  <a:srgbClr val="BD3000"/>
                </a:solidFill>
              </a:rPr>
              <a:t>Complex</a:t>
            </a:r>
            <a:endParaRPr lang="es-ES" sz="2800" dirty="0">
              <a:solidFill>
                <a:srgbClr val="BD3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867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220709C8-B260-4270-8EC4-D57AE27F8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46" y="430888"/>
            <a:ext cx="7252061" cy="51960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D50C94-D769-410B-99C8-ACE436AD9A97}"/>
              </a:ext>
            </a:extLst>
          </p:cNvPr>
          <p:cNvSpPr txBox="1"/>
          <p:nvPr/>
        </p:nvSpPr>
        <p:spPr>
          <a:xfrm>
            <a:off x="239225" y="5473005"/>
            <a:ext cx="1171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Burials</a:t>
            </a:r>
            <a:r>
              <a:rPr lang="es-ES" sz="28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2800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flexed</a:t>
            </a:r>
            <a:r>
              <a:rPr lang="es-ES" sz="28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position. Floyd Morris </a:t>
            </a:r>
            <a:r>
              <a:rPr lang="es-ES" sz="2800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Cementery</a:t>
            </a:r>
            <a:r>
              <a:rPr lang="es-ES" sz="28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s-ES" sz="28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Brownsville-Barril </a:t>
            </a:r>
            <a:r>
              <a:rPr lang="es-ES" sz="2800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es-ES" sz="28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(Thomas R. </a:t>
            </a:r>
            <a:r>
              <a:rPr lang="es-ES" sz="2800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Hester</a:t>
            </a:r>
            <a:r>
              <a:rPr lang="es-ES" sz="28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et. Al 1969)</a:t>
            </a:r>
          </a:p>
        </p:txBody>
      </p:sp>
    </p:spTree>
    <p:extLst>
      <p:ext uri="{BB962C8B-B14F-4D97-AF65-F5344CB8AC3E}">
        <p14:creationId xmlns:p14="http://schemas.microsoft.com/office/powerpoint/2010/main" val="753841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EED1E1-4C7A-4E8F-9F05-79D59E646B47}"/>
              </a:ext>
            </a:extLst>
          </p:cNvPr>
          <p:cNvSpPr/>
          <p:nvPr/>
        </p:nvSpPr>
        <p:spPr>
          <a:xfrm>
            <a:off x="3007549" y="1850031"/>
            <a:ext cx="5992345" cy="1348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>
                <a:solidFill>
                  <a:srgbClr val="44546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LINGUSITICS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>
                <a:solidFill>
                  <a:srgbClr val="44546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COASTAL PLAINS</a:t>
            </a:r>
          </a:p>
        </p:txBody>
      </p:sp>
    </p:spTree>
    <p:extLst>
      <p:ext uri="{BB962C8B-B14F-4D97-AF65-F5344CB8AC3E}">
        <p14:creationId xmlns:p14="http://schemas.microsoft.com/office/powerpoint/2010/main" val="2652421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AD47802-DF45-4516-AEE3-DC66CD34AE37}"/>
              </a:ext>
            </a:extLst>
          </p:cNvPr>
          <p:cNvSpPr/>
          <p:nvPr/>
        </p:nvSpPr>
        <p:spPr>
          <a:xfrm>
            <a:off x="3048000" y="295194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>
              <a:latin typeface="Times New Roman" panose="02020603050405020304" pitchFamily="18" charset="0"/>
            </a:endParaRPr>
          </a:p>
          <a:p>
            <a:endParaRPr lang="en-US">
              <a:latin typeface="Times New Roman" panose="02020603050405020304" pitchFamily="18" charset="0"/>
            </a:endParaRPr>
          </a:p>
          <a:p>
            <a:endParaRPr lang="en-US" sz="800" b="0" i="0" u="none" strike="noStrike" baseline="0">
              <a:latin typeface="Times New Roman" panose="02020603050405020304" pitchFamily="18" charset="0"/>
            </a:endParaRPr>
          </a:p>
          <a:p>
            <a:endParaRPr lang="en-US" baseline="-25000">
              <a:latin typeface="Times New Roman" panose="02020603050405020304" pitchFamily="18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662DADD-D60E-4237-AD41-0033E14BE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>
                <a:latin typeface="Book Antiqua" panose="02040602050305030304" pitchFamily="18" charset="0"/>
              </a:rPr>
              <a:t>Table 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695F3D-F960-4C7F-A35A-01302A49CD4E}"/>
              </a:ext>
            </a:extLst>
          </p:cNvPr>
          <p:cNvSpPr/>
          <p:nvPr/>
        </p:nvSpPr>
        <p:spPr>
          <a:xfrm>
            <a:off x="766194" y="1589117"/>
            <a:ext cx="10670797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005" marR="177800" indent="-434975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s-ES">
                <a:solidFill>
                  <a:srgbClr val="231F20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DIFFERENT ETHNIC GROUP NAMES FROM THE MAIN COAST IN TEXAS RELATED TO THE KARANKAWA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B09767-E9AA-45E5-91A5-C8A43F2363E0}"/>
              </a:ext>
            </a:extLst>
          </p:cNvPr>
          <p:cNvSpPr/>
          <p:nvPr/>
        </p:nvSpPr>
        <p:spPr>
          <a:xfrm>
            <a:off x="1065401" y="2180196"/>
            <a:ext cx="9462781" cy="372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455" marR="114300">
              <a:lnSpc>
                <a:spcPct val="91000"/>
              </a:lnSpc>
              <a:spcBef>
                <a:spcPts val="465"/>
              </a:spcBef>
              <a:spcAft>
                <a:spcPts val="0"/>
              </a:spcAft>
            </a:pPr>
            <a:endParaRPr lang="en-US" sz="1600" b="1">
              <a:solidFill>
                <a:srgbClr val="020303"/>
              </a:solidFill>
              <a:latin typeface="Book Antiqua" panose="02040602050305030304" pitchFamily="18" charset="0"/>
              <a:ea typeface="Book Antiqua" panose="02040602050305030304" pitchFamily="18" charset="0"/>
              <a:cs typeface="Book Antiqua" panose="02040602050305030304" pitchFamily="18" charset="0"/>
            </a:endParaRPr>
          </a:p>
          <a:p>
            <a:pPr marL="84455" marR="114300">
              <a:lnSpc>
                <a:spcPct val="91000"/>
              </a:lnSpc>
              <a:spcBef>
                <a:spcPts val="465"/>
              </a:spcBef>
              <a:spcAft>
                <a:spcPts val="0"/>
              </a:spcAft>
            </a:pPr>
            <a:r>
              <a:rPr lang="es-ES" b="1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Groups found by castaways in the expedition led by </a:t>
            </a:r>
          </a:p>
          <a:p>
            <a:pPr marL="84455" marR="114300">
              <a:lnSpc>
                <a:spcPct val="91000"/>
              </a:lnSpc>
              <a:spcBef>
                <a:spcPts val="465"/>
              </a:spcBef>
              <a:spcAft>
                <a:spcPts val="0"/>
              </a:spcAft>
            </a:pPr>
            <a:r>
              <a:rPr lang="es-ES" b="1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Pánfilo de Narváez, 1528 - 1535:</a:t>
            </a:r>
          </a:p>
          <a:p>
            <a:pPr marL="84455" marR="114300">
              <a:lnSpc>
                <a:spcPct val="91000"/>
              </a:lnSpc>
              <a:spcBef>
                <a:spcPts val="465"/>
              </a:spcBef>
              <a:spcAft>
                <a:spcPts val="0"/>
              </a:spcAft>
            </a:pPr>
            <a:r>
              <a:rPr lang="es-ES" sz="1600"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 </a:t>
            </a:r>
          </a:p>
          <a:p>
            <a:pPr marL="113665" marR="2367915">
              <a:spcBef>
                <a:spcPts val="0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Capoques </a:t>
            </a:r>
          </a:p>
          <a:p>
            <a:pPr marL="113665" marR="2367915">
              <a:spcBef>
                <a:spcPts val="0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Hans </a:t>
            </a:r>
          </a:p>
          <a:p>
            <a:pPr marL="113665" marR="2367915">
              <a:spcBef>
                <a:spcPts val="0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Charrucos </a:t>
            </a:r>
          </a:p>
          <a:p>
            <a:pPr marL="113665" marR="2367915">
              <a:spcBef>
                <a:spcPts val="0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Deguenes </a:t>
            </a:r>
          </a:p>
          <a:p>
            <a:pPr marL="113665" marR="2367915">
              <a:spcBef>
                <a:spcPts val="0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Quevene </a:t>
            </a:r>
          </a:p>
          <a:p>
            <a:pPr marL="113665" marR="2367915">
              <a:spcBef>
                <a:spcPts val="0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Guaycones </a:t>
            </a:r>
          </a:p>
          <a:p>
            <a:pPr marL="113665" marR="2367915">
              <a:spcBef>
                <a:spcPts val="0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Quitole </a:t>
            </a:r>
          </a:p>
          <a:p>
            <a:pPr marL="113665" marR="2367915" algn="just">
              <a:spcBef>
                <a:spcPts val="0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Camoles</a:t>
            </a:r>
          </a:p>
          <a:p>
            <a:pPr marL="113665" marR="0" algn="just">
              <a:spcBef>
                <a:spcPts val="0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Gente de los Higos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D854F758-4FB5-4907-A7F0-79B2667960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489967"/>
              </p:ext>
            </p:extLst>
          </p:nvPr>
        </p:nvGraphicFramePr>
        <p:xfrm>
          <a:off x="755009" y="1476462"/>
          <a:ext cx="10654019" cy="796956"/>
        </p:xfrm>
        <a:graphic>
          <a:graphicData uri="http://schemas.openxmlformats.org/drawingml/2006/table">
            <a:tbl>
              <a:tblPr/>
              <a:tblGrid>
                <a:gridCol w="10654019">
                  <a:extLst>
                    <a:ext uri="{9D8B030D-6E8A-4147-A177-3AD203B41FA5}">
                      <a16:colId xmlns:a16="http://schemas.microsoft.com/office/drawing/2014/main" val="2666178248"/>
                    </a:ext>
                  </a:extLst>
                </a:gridCol>
              </a:tblGrid>
              <a:tr h="7969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468393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1A175B6-FD57-40E9-AB94-65F8EBD85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282945"/>
              </p:ext>
            </p:extLst>
          </p:nvPr>
        </p:nvGraphicFramePr>
        <p:xfrm>
          <a:off x="755009" y="2273418"/>
          <a:ext cx="10670797" cy="3976380"/>
        </p:xfrm>
        <a:graphic>
          <a:graphicData uri="http://schemas.openxmlformats.org/drawingml/2006/table">
            <a:tbl>
              <a:tblPr/>
              <a:tblGrid>
                <a:gridCol w="10670797">
                  <a:extLst>
                    <a:ext uri="{9D8B030D-6E8A-4147-A177-3AD203B41FA5}">
                      <a16:colId xmlns:a16="http://schemas.microsoft.com/office/drawing/2014/main" val="2823188403"/>
                    </a:ext>
                  </a:extLst>
                </a:gridCol>
              </a:tblGrid>
              <a:tr h="39763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391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608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E4DBA0-C11E-4097-8FDE-5076FF07F20F}"/>
              </a:ext>
            </a:extLst>
          </p:cNvPr>
          <p:cNvSpPr/>
          <p:nvPr/>
        </p:nvSpPr>
        <p:spPr>
          <a:xfrm>
            <a:off x="1325461" y="1569292"/>
            <a:ext cx="7357145" cy="387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775" marR="0">
              <a:spcBef>
                <a:spcPts val="145"/>
              </a:spcBef>
              <a:spcAft>
                <a:spcPts val="0"/>
              </a:spcAft>
            </a:pPr>
            <a:r>
              <a:rPr lang="es-ES" b="1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Groups related with Fort San Luís de la Salle, 1685-1689:</a:t>
            </a:r>
          </a:p>
          <a:p>
            <a:pPr marL="99060" marR="2047875">
              <a:lnSpc>
                <a:spcPct val="91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Quaras o kouraras </a:t>
            </a:r>
          </a:p>
          <a:p>
            <a:pPr marL="99060" marR="2047875">
              <a:lnSpc>
                <a:spcPct val="91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Kouans o quouan </a:t>
            </a:r>
          </a:p>
          <a:p>
            <a:pPr marL="99060" marR="2047875">
              <a:lnSpc>
                <a:spcPct val="91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Korenkake o koínkahe </a:t>
            </a:r>
          </a:p>
          <a:p>
            <a:pPr marL="99060" marR="2047875">
              <a:lnSpc>
                <a:spcPct val="91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Bahamos o bracamos</a:t>
            </a:r>
          </a:p>
          <a:p>
            <a:pPr marL="99060" marR="2047875">
              <a:lnSpc>
                <a:spcPct val="91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Quinets</a:t>
            </a:r>
          </a:p>
          <a:p>
            <a:pPr marL="99060" marR="0">
              <a:lnSpc>
                <a:spcPts val="1035"/>
              </a:lnSpc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20303"/>
              </a:solidFill>
              <a:latin typeface="Book Antiqua" panose="02040602050305030304" pitchFamily="18" charset="0"/>
              <a:ea typeface="Book Antiqua" panose="02040602050305030304" pitchFamily="18" charset="0"/>
              <a:cs typeface="Book Antiqua" panose="02040602050305030304" pitchFamily="18" charset="0"/>
            </a:endParaRPr>
          </a:p>
          <a:p>
            <a:pPr marL="99060" marR="0">
              <a:lnSpc>
                <a:spcPts val="1035"/>
              </a:lnSpc>
              <a:spcBef>
                <a:spcPts val="0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Quoaquis</a:t>
            </a:r>
          </a:p>
          <a:p>
            <a:pPr marL="106045" marR="542290">
              <a:lnSpc>
                <a:spcPct val="82000"/>
              </a:lnSpc>
              <a:spcBef>
                <a:spcPts val="395"/>
              </a:spcBef>
              <a:spcAft>
                <a:spcPts val="0"/>
              </a:spcAft>
            </a:pPr>
            <a:endParaRPr lang="en-US">
              <a:solidFill>
                <a:srgbClr val="020303"/>
              </a:solidFill>
              <a:latin typeface="Book Antiqua" panose="02040602050305030304" pitchFamily="18" charset="0"/>
              <a:ea typeface="Book Antiqua" panose="02040602050305030304" pitchFamily="18" charset="0"/>
              <a:cs typeface="Book Antiqua" panose="02040602050305030304" pitchFamily="18" charset="0"/>
            </a:endParaRPr>
          </a:p>
          <a:p>
            <a:pPr marL="106045" marR="542290">
              <a:lnSpc>
                <a:spcPct val="82000"/>
              </a:lnSpc>
              <a:spcBef>
                <a:spcPts val="395"/>
              </a:spcBef>
              <a:spcAft>
                <a:spcPts val="0"/>
              </a:spcAft>
            </a:pPr>
            <a:r>
              <a:rPr lang="es-ES" b="1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Karankawa groups from the 18th century and part of the 19th century: </a:t>
            </a:r>
          </a:p>
          <a:p>
            <a:pPr marL="106045" marR="542290">
              <a:lnSpc>
                <a:spcPct val="82000"/>
              </a:lnSpc>
              <a:spcBef>
                <a:spcPts val="395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Capoques ( Caoque o Cocos)</a:t>
            </a:r>
          </a:p>
          <a:p>
            <a:pPr marL="106045" marR="0">
              <a:lnSpc>
                <a:spcPts val="1045"/>
              </a:lnSpc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20303"/>
              </a:solidFill>
              <a:latin typeface="Book Antiqua" panose="02040602050305030304" pitchFamily="18" charset="0"/>
              <a:ea typeface="Book Antiqua" panose="02040602050305030304" pitchFamily="18" charset="0"/>
              <a:cs typeface="Book Antiqua" panose="02040602050305030304" pitchFamily="18" charset="0"/>
            </a:endParaRPr>
          </a:p>
          <a:p>
            <a:pPr marL="106045" marR="0">
              <a:lnSpc>
                <a:spcPts val="1045"/>
              </a:lnSpc>
              <a:spcBef>
                <a:spcPts val="0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Cujanes (Cox anes, Cujanos)</a:t>
            </a:r>
          </a:p>
          <a:p>
            <a:pPr marL="106045" marR="542290">
              <a:lnSpc>
                <a:spcPct val="83000"/>
              </a:lnSpc>
              <a:spcBef>
                <a:spcPts val="75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Karankawa (Caranncaguases, Talancague) </a:t>
            </a:r>
          </a:p>
          <a:p>
            <a:pPr marL="106045" marR="542290">
              <a:lnSpc>
                <a:spcPct val="83000"/>
              </a:lnSpc>
              <a:spcBef>
                <a:spcPts val="75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Coapites,(Guapites)</a:t>
            </a:r>
          </a:p>
          <a:p>
            <a:pPr marL="106045" marR="0"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20303"/>
              </a:solidFill>
              <a:latin typeface="Book Antiqua" panose="02040602050305030304" pitchFamily="18" charset="0"/>
              <a:ea typeface="Book Antiqua" panose="02040602050305030304" pitchFamily="18" charset="0"/>
              <a:cs typeface="Book Antiqua" panose="02040602050305030304" pitchFamily="18" charset="0"/>
            </a:endParaRPr>
          </a:p>
          <a:p>
            <a:pPr marL="106045" marR="0"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r>
              <a:rPr lang="es-ES">
                <a:solidFill>
                  <a:srgbClr val="020303"/>
                </a:solidFill>
                <a:latin typeface="Book Antiqua" panose="02040602050305030304" pitchFamily="18" charset="0"/>
                <a:ea typeface="Book Antiqua" panose="02040602050305030304" pitchFamily="18" charset="0"/>
                <a:cs typeface="Book Antiqua" panose="02040602050305030304" pitchFamily="18" charset="0"/>
              </a:rPr>
              <a:t>Copanos (Coopanes, Cobanes).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C53E2-5B54-4FB2-AA90-28ED92F27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9783"/>
            <a:ext cx="9144000" cy="1011025"/>
          </a:xfrm>
        </p:spPr>
        <p:txBody>
          <a:bodyPr>
            <a:normAutofit/>
          </a:bodyPr>
          <a:lstStyle/>
          <a:p>
            <a:r>
              <a:rPr lang="es-ES" sz="3600">
                <a:latin typeface="Book Antiqua" panose="02040602050305030304" pitchFamily="18" charset="0"/>
              </a:rPr>
              <a:t>Table 5 cont.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9BC5E9-B0EB-4B80-8432-ADAC91B00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947928"/>
              </p:ext>
            </p:extLst>
          </p:nvPr>
        </p:nvGraphicFramePr>
        <p:xfrm>
          <a:off x="998290" y="1518407"/>
          <a:ext cx="9932565" cy="4261608"/>
        </p:xfrm>
        <a:graphic>
          <a:graphicData uri="http://schemas.openxmlformats.org/drawingml/2006/table">
            <a:tbl>
              <a:tblPr/>
              <a:tblGrid>
                <a:gridCol w="9932565">
                  <a:extLst>
                    <a:ext uri="{9D8B030D-6E8A-4147-A177-3AD203B41FA5}">
                      <a16:colId xmlns:a16="http://schemas.microsoft.com/office/drawing/2014/main" val="4033274798"/>
                    </a:ext>
                  </a:extLst>
                </a:gridCol>
              </a:tblGrid>
              <a:tr h="42616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4403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737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7C81BD-9C9A-4CAB-AD68-15131910D5DA}"/>
              </a:ext>
            </a:extLst>
          </p:cNvPr>
          <p:cNvSpPr/>
          <p:nvPr/>
        </p:nvSpPr>
        <p:spPr>
          <a:xfrm>
            <a:off x="3095722" y="2495983"/>
            <a:ext cx="6175088" cy="5910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>
                <a:solidFill>
                  <a:srgbClr val="44546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Ethnohistory </a:t>
            </a:r>
          </a:p>
        </p:txBody>
      </p:sp>
    </p:spTree>
    <p:extLst>
      <p:ext uri="{BB962C8B-B14F-4D97-AF65-F5344CB8AC3E}">
        <p14:creationId xmlns:p14="http://schemas.microsoft.com/office/powerpoint/2010/main" val="4048326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FA7CE686-0060-4F17-B348-59CEC17F3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62" y="385925"/>
            <a:ext cx="6503999" cy="60490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D0EC47-9691-489C-B3C4-C29DFC142C84}"/>
              </a:ext>
            </a:extLst>
          </p:cNvPr>
          <p:cNvSpPr/>
          <p:nvPr/>
        </p:nvSpPr>
        <p:spPr>
          <a:xfrm>
            <a:off x="968216" y="884925"/>
            <a:ext cx="1884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Footlight MT Light" panose="0204060206030A020304" pitchFamily="18" charset="0"/>
              </a:rPr>
              <a:t>South </a:t>
            </a:r>
            <a:r>
              <a:rPr lang="es-ES" sz="1200" dirty="0" err="1">
                <a:latin typeface="Footlight MT Light" panose="0204060206030A020304" pitchFamily="18" charset="0"/>
              </a:rPr>
              <a:t>of</a:t>
            </a:r>
            <a:r>
              <a:rPr lang="es-ES" sz="1200" dirty="0">
                <a:latin typeface="Footlight MT Light" panose="0204060206030A020304" pitchFamily="18" charset="0"/>
              </a:rPr>
              <a:t> </a:t>
            </a:r>
            <a:r>
              <a:rPr lang="es-ES" sz="1200" dirty="0" err="1">
                <a:latin typeface="Footlight MT Light" panose="0204060206030A020304" pitchFamily="18" charset="0"/>
              </a:rPr>
              <a:t>the</a:t>
            </a:r>
            <a:r>
              <a:rPr lang="es-ES" sz="1200" dirty="0">
                <a:latin typeface="Footlight MT Light" panose="0204060206030A020304" pitchFamily="18" charset="0"/>
              </a:rPr>
              <a:t> Rio Grande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8FCB71-6675-4AA4-B339-99A1CC67617E}"/>
              </a:ext>
            </a:extLst>
          </p:cNvPr>
          <p:cNvSpPr/>
          <p:nvPr/>
        </p:nvSpPr>
        <p:spPr>
          <a:xfrm>
            <a:off x="968216" y="3595296"/>
            <a:ext cx="1884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Footlight MT Light" panose="0204060206030A020304" pitchFamily="18" charset="0"/>
              </a:rPr>
              <a:t>North </a:t>
            </a:r>
            <a:r>
              <a:rPr lang="es-ES" sz="1200" dirty="0" err="1">
                <a:latin typeface="Footlight MT Light" panose="0204060206030A020304" pitchFamily="18" charset="0"/>
              </a:rPr>
              <a:t>of</a:t>
            </a:r>
            <a:r>
              <a:rPr lang="es-ES" sz="1200" dirty="0">
                <a:latin typeface="Footlight MT Light" panose="0204060206030A020304" pitchFamily="18" charset="0"/>
              </a:rPr>
              <a:t> </a:t>
            </a:r>
            <a:r>
              <a:rPr lang="es-ES" sz="1200" dirty="0" err="1">
                <a:latin typeface="Footlight MT Light" panose="0204060206030A020304" pitchFamily="18" charset="0"/>
              </a:rPr>
              <a:t>the</a:t>
            </a:r>
            <a:r>
              <a:rPr lang="es-ES" sz="1200" dirty="0">
                <a:latin typeface="Footlight MT Light" panose="0204060206030A020304" pitchFamily="18" charset="0"/>
              </a:rPr>
              <a:t> Rio Grande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C1DB5E-7E04-4B6C-8A8B-D61DE8791769}"/>
              </a:ext>
            </a:extLst>
          </p:cNvPr>
          <p:cNvSpPr/>
          <p:nvPr/>
        </p:nvSpPr>
        <p:spPr>
          <a:xfrm>
            <a:off x="1051342" y="1180396"/>
            <a:ext cx="1884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err="1">
                <a:latin typeface="Footlight MT Light" panose="0204060206030A020304" pitchFamily="18" charset="0"/>
              </a:rPr>
              <a:t>According</a:t>
            </a:r>
            <a:r>
              <a:rPr lang="es-ES" sz="1200" dirty="0">
                <a:latin typeface="Footlight MT Light" panose="0204060206030A020304" pitchFamily="18" charset="0"/>
              </a:rPr>
              <a:t> </a:t>
            </a:r>
            <a:r>
              <a:rPr lang="es-ES" sz="1200" dirty="0" err="1">
                <a:latin typeface="Footlight MT Light" panose="0204060206030A020304" pitchFamily="18" charset="0"/>
              </a:rPr>
              <a:t>to</a:t>
            </a:r>
            <a:r>
              <a:rPr lang="es-ES" sz="1200" dirty="0">
                <a:latin typeface="Footlight MT Light" panose="0204060206030A020304" pitchFamily="18" charset="0"/>
              </a:rPr>
              <a:t> Escandón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0A8B99-AC8D-43B2-A9C4-FC8F924D75AB}"/>
              </a:ext>
            </a:extLst>
          </p:cNvPr>
          <p:cNvSpPr/>
          <p:nvPr/>
        </p:nvSpPr>
        <p:spPr>
          <a:xfrm>
            <a:off x="1051342" y="3830734"/>
            <a:ext cx="1884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err="1">
                <a:latin typeface="Footlight MT Light" panose="0204060206030A020304" pitchFamily="18" charset="0"/>
              </a:rPr>
              <a:t>According</a:t>
            </a:r>
            <a:r>
              <a:rPr lang="es-ES" sz="1200" dirty="0">
                <a:latin typeface="Footlight MT Light" panose="0204060206030A020304" pitchFamily="18" charset="0"/>
              </a:rPr>
              <a:t> </a:t>
            </a:r>
            <a:r>
              <a:rPr lang="es-ES" sz="1200" dirty="0" err="1">
                <a:latin typeface="Footlight MT Light" panose="0204060206030A020304" pitchFamily="18" charset="0"/>
              </a:rPr>
              <a:t>to</a:t>
            </a:r>
            <a:r>
              <a:rPr lang="es-ES" sz="1200" dirty="0">
                <a:latin typeface="Footlight MT Light" panose="0204060206030A020304" pitchFamily="18" charset="0"/>
              </a:rPr>
              <a:t> Escandón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22DEB6-248A-4545-97C6-FEDE51A345FC}"/>
              </a:ext>
            </a:extLst>
          </p:cNvPr>
          <p:cNvSpPr/>
          <p:nvPr/>
        </p:nvSpPr>
        <p:spPr>
          <a:xfrm>
            <a:off x="9625890" y="1171162"/>
            <a:ext cx="24368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err="1">
                <a:latin typeface="Footlight MT Light" panose="0204060206030A020304" pitchFamily="18" charset="0"/>
              </a:rPr>
              <a:t>According</a:t>
            </a:r>
            <a:r>
              <a:rPr lang="es-ES" sz="1200" dirty="0">
                <a:latin typeface="Footlight MT Light" panose="0204060206030A020304" pitchFamily="18" charset="0"/>
              </a:rPr>
              <a:t> </a:t>
            </a:r>
            <a:r>
              <a:rPr lang="es-ES" sz="1200" dirty="0" err="1">
                <a:latin typeface="Footlight MT Light" panose="0204060206030A020304" pitchFamily="18" charset="0"/>
              </a:rPr>
              <a:t>to</a:t>
            </a:r>
            <a:r>
              <a:rPr lang="es-ES" sz="1200" dirty="0">
                <a:latin typeface="Footlight MT Light" panose="0204060206030A020304" pitchFamily="18" charset="0"/>
              </a:rPr>
              <a:t> </a:t>
            </a:r>
            <a:r>
              <a:rPr lang="es-ES" sz="1200" dirty="0" err="1">
                <a:latin typeface="Footlight MT Light" panose="0204060206030A020304" pitchFamily="18" charset="0"/>
              </a:rPr>
              <a:t>anonymous</a:t>
            </a:r>
            <a:r>
              <a:rPr lang="es-ES" sz="1200" dirty="0">
                <a:latin typeface="Footlight MT Light" panose="0204060206030A020304" pitchFamily="18" charset="0"/>
              </a:rPr>
              <a:t> </a:t>
            </a:r>
            <a:r>
              <a:rPr lang="es-ES" sz="1200" dirty="0" err="1">
                <a:latin typeface="Footlight MT Light" panose="0204060206030A020304" pitchFamily="18" charset="0"/>
              </a:rPr>
              <a:t>document</a:t>
            </a:r>
            <a:endParaRPr lang="es-ES" sz="1200" dirty="0">
              <a:latin typeface="Footlight MT Light" panose="0204060206030A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A98CE6-F927-4B79-8A1E-E1041B0CA4EC}"/>
              </a:ext>
            </a:extLst>
          </p:cNvPr>
          <p:cNvSpPr/>
          <p:nvPr/>
        </p:nvSpPr>
        <p:spPr>
          <a:xfrm>
            <a:off x="9625889" y="3754526"/>
            <a:ext cx="24368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err="1">
                <a:latin typeface="Footlight MT Light" panose="0204060206030A020304" pitchFamily="18" charset="0"/>
              </a:rPr>
              <a:t>According</a:t>
            </a:r>
            <a:r>
              <a:rPr lang="es-ES" sz="1200" dirty="0">
                <a:latin typeface="Footlight MT Light" panose="0204060206030A020304" pitchFamily="18" charset="0"/>
              </a:rPr>
              <a:t> </a:t>
            </a:r>
            <a:r>
              <a:rPr lang="es-ES" sz="1200" dirty="0" err="1">
                <a:latin typeface="Footlight MT Light" panose="0204060206030A020304" pitchFamily="18" charset="0"/>
              </a:rPr>
              <a:t>to</a:t>
            </a:r>
            <a:r>
              <a:rPr lang="es-ES" sz="1200" dirty="0">
                <a:latin typeface="Footlight MT Light" panose="0204060206030A020304" pitchFamily="18" charset="0"/>
              </a:rPr>
              <a:t> </a:t>
            </a:r>
            <a:r>
              <a:rPr lang="es-ES" sz="1200" dirty="0" err="1">
                <a:latin typeface="Footlight MT Light" panose="0204060206030A020304" pitchFamily="18" charset="0"/>
              </a:rPr>
              <a:t>anonymous</a:t>
            </a:r>
            <a:r>
              <a:rPr lang="es-ES" sz="1200" dirty="0">
                <a:latin typeface="Footlight MT Light" panose="0204060206030A020304" pitchFamily="18" charset="0"/>
              </a:rPr>
              <a:t> </a:t>
            </a:r>
            <a:r>
              <a:rPr lang="es-ES" sz="1200" dirty="0" err="1">
                <a:latin typeface="Footlight MT Light" panose="0204060206030A020304" pitchFamily="18" charset="0"/>
              </a:rPr>
              <a:t>document</a:t>
            </a:r>
            <a:endParaRPr lang="es-ES" sz="1200" dirty="0">
              <a:latin typeface="Footlight MT Light" panose="0204060206030A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65F815-C2A0-455B-9943-5FD3CB08444D}"/>
              </a:ext>
            </a:extLst>
          </p:cNvPr>
          <p:cNvSpPr/>
          <p:nvPr/>
        </p:nvSpPr>
        <p:spPr>
          <a:xfrm>
            <a:off x="2467713" y="108926"/>
            <a:ext cx="6991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Footlight MT Light" panose="0204060206030A020304" pitchFamily="18" charset="0"/>
              </a:rPr>
              <a:t>GROUPS OF HUNTER-GATHERERS IN THE RIO GRANDE DELTA, KNOWN ONLY FROM 1747 DOCUMENTS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33F53E-BBA2-4854-9222-81988E7C9474}"/>
              </a:ext>
            </a:extLst>
          </p:cNvPr>
          <p:cNvSpPr/>
          <p:nvPr/>
        </p:nvSpPr>
        <p:spPr>
          <a:xfrm>
            <a:off x="2142836" y="6453453"/>
            <a:ext cx="82757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Footlight MT Light" panose="0204060206030A020304" pitchFamily="18" charset="0"/>
              </a:rPr>
              <a:t>ETHNIC GROUPS FROM THESE LISTS ALSO MENTIONED IN OTHER DOCUMENTSFROM THE 18TH AND 19TH CENTURIES</a:t>
            </a:r>
          </a:p>
        </p:txBody>
      </p:sp>
    </p:spTree>
    <p:extLst>
      <p:ext uri="{BB962C8B-B14F-4D97-AF65-F5344CB8AC3E}">
        <p14:creationId xmlns:p14="http://schemas.microsoft.com/office/powerpoint/2010/main" val="2737621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976438-3903-46B6-B0E1-8CB210F00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55" y="986320"/>
            <a:ext cx="49700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A60C74-1DFC-415E-B1B5-DEDA27C1A8CC}"/>
              </a:ext>
            </a:extLst>
          </p:cNvPr>
          <p:cNvSpPr txBox="1"/>
          <p:nvPr/>
        </p:nvSpPr>
        <p:spPr>
          <a:xfrm>
            <a:off x="3707379" y="166254"/>
            <a:ext cx="4777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Ethnic</a:t>
            </a:r>
            <a:r>
              <a:rPr lang="es-ES" sz="2000" dirty="0"/>
              <a:t> </a:t>
            </a:r>
            <a:r>
              <a:rPr lang="es-ES" sz="2000" dirty="0" err="1"/>
              <a:t>group</a:t>
            </a:r>
            <a:r>
              <a:rPr lang="es-ES" sz="2000" dirty="0"/>
              <a:t> </a:t>
            </a:r>
            <a:r>
              <a:rPr lang="es-ES" sz="2000" dirty="0" err="1"/>
              <a:t>population</a:t>
            </a:r>
            <a:r>
              <a:rPr lang="es-ES" sz="2000" dirty="0"/>
              <a:t> </a:t>
            </a:r>
            <a:r>
              <a:rPr lang="es-ES" sz="2000" dirty="0" err="1"/>
              <a:t>size</a:t>
            </a:r>
            <a:r>
              <a:rPr lang="es-ES" sz="2000" dirty="0"/>
              <a:t> in </a:t>
            </a:r>
            <a:r>
              <a:rPr lang="es-ES" sz="2000" dirty="0" err="1"/>
              <a:t>the</a:t>
            </a:r>
            <a:r>
              <a:rPr lang="es-ES" sz="2000" dirty="0"/>
              <a:t> Western </a:t>
            </a:r>
            <a:r>
              <a:rPr lang="es-ES" sz="2000" dirty="0" err="1"/>
              <a:t>side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old</a:t>
            </a:r>
            <a:r>
              <a:rPr lang="es-ES" sz="2000" dirty="0"/>
              <a:t> Reynosa, 1790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6FCCA0-F1F4-4535-AEFC-739D353B60CE}"/>
              </a:ext>
            </a:extLst>
          </p:cNvPr>
          <p:cNvSpPr txBox="1"/>
          <p:nvPr/>
        </p:nvSpPr>
        <p:spPr>
          <a:xfrm>
            <a:off x="3130665" y="2013527"/>
            <a:ext cx="374205" cy="232196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sz="1200" dirty="0">
                <a:latin typeface="Footlight MT Light" panose="0204060206030A020304" pitchFamily="18" charset="0"/>
              </a:rPr>
              <a:t>RESIDENTS</a:t>
            </a:r>
            <a:endParaRPr lang="es-ES" sz="105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354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D46723-7F3C-46EE-82D8-F51522864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59" y="392929"/>
            <a:ext cx="9163082" cy="6072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B85ED0-2173-45BF-89BA-8E450D23A2C8}"/>
              </a:ext>
            </a:extLst>
          </p:cNvPr>
          <p:cNvSpPr txBox="1"/>
          <p:nvPr/>
        </p:nvSpPr>
        <p:spPr>
          <a:xfrm>
            <a:off x="10590302" y="2522336"/>
            <a:ext cx="712147" cy="9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Men</a:t>
            </a:r>
          </a:p>
          <a:p>
            <a:pPr>
              <a:lnSpc>
                <a:spcPct val="150000"/>
              </a:lnSpc>
            </a:pP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</a:p>
          <a:p>
            <a:pPr>
              <a:lnSpc>
                <a:spcPct val="150000"/>
              </a:lnSpc>
            </a:pP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Boys </a:t>
            </a:r>
          </a:p>
          <a:p>
            <a:pPr>
              <a:lnSpc>
                <a:spcPct val="150000"/>
              </a:lnSpc>
            </a:pP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Girls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005E7-EDDD-4AD9-A3D7-F93A6F62E991}"/>
              </a:ext>
            </a:extLst>
          </p:cNvPr>
          <p:cNvSpPr txBox="1"/>
          <p:nvPr/>
        </p:nvSpPr>
        <p:spPr>
          <a:xfrm>
            <a:off x="1113767" y="1997839"/>
            <a:ext cx="323636" cy="3693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ES" dirty="0"/>
              <a:t>POPULATION</a:t>
            </a:r>
            <a:endParaRPr lang="es-ES" dirty="0">
              <a:cs typeface="Calibri"/>
            </a:endParaRP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966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75F346-2EC9-47E0-B18C-9350E689C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261" y="1634836"/>
            <a:ext cx="60981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496386-E83B-430E-B2DA-D2F1289D9F88}"/>
              </a:ext>
            </a:extLst>
          </p:cNvPr>
          <p:cNvSpPr txBox="1"/>
          <p:nvPr/>
        </p:nvSpPr>
        <p:spPr>
          <a:xfrm>
            <a:off x="3595522" y="0"/>
            <a:ext cx="51359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000" dirty="0">
                <a:cs typeface="Arial" panose="020B0604020202020204" pitchFamily="34" charset="0"/>
              </a:rPr>
              <a:t>EXPONENTIAL GROWTH OF THE INDIGENOUS POPULATION</a:t>
            </a:r>
          </a:p>
          <a:p>
            <a:pPr algn="ctr"/>
            <a:r>
              <a:rPr lang="es-ES" sz="2000" dirty="0">
                <a:cs typeface="Arial" panose="020B0604020202020204" pitchFamily="34" charset="0"/>
              </a:rPr>
              <a:t>LOWER RIO GRANDE RIVER, 1790-1817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A33729-82AD-479B-A495-ACFC95C22CD6}"/>
              </a:ext>
            </a:extLst>
          </p:cNvPr>
          <p:cNvSpPr txBox="1"/>
          <p:nvPr/>
        </p:nvSpPr>
        <p:spPr>
          <a:xfrm>
            <a:off x="2778941" y="3028839"/>
            <a:ext cx="360163" cy="185027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362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8FEB73E-00CA-4812-9CF4-C7189D2DA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67" y="432699"/>
            <a:ext cx="9144266" cy="599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88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A33379F-844D-4981-883A-800374DAB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08" y="-156612"/>
            <a:ext cx="1043220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58AAC3-18D2-49BA-9ED3-4FACAA3038DD}"/>
              </a:ext>
            </a:extLst>
          </p:cNvPr>
          <p:cNvSpPr txBox="1"/>
          <p:nvPr/>
        </p:nvSpPr>
        <p:spPr>
          <a:xfrm>
            <a:off x="327275" y="1659285"/>
            <a:ext cx="26283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4242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MISSIONS AND DISTRIBUTION OF ETHNIC GROUPS ACCORDING TO THE COUNT OF SIERRA GORDA, MARCH 1798</a:t>
            </a:r>
          </a:p>
        </p:txBody>
      </p:sp>
    </p:spTree>
    <p:extLst>
      <p:ext uri="{BB962C8B-B14F-4D97-AF65-F5344CB8AC3E}">
        <p14:creationId xmlns:p14="http://schemas.microsoft.com/office/powerpoint/2010/main" val="631304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5B118760-2A30-4BB2-9DA6-16D717FEB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68" y="0"/>
            <a:ext cx="920866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AA1B92-AF49-413E-945C-D0079941775C}"/>
              </a:ext>
            </a:extLst>
          </p:cNvPr>
          <p:cNvSpPr txBox="1"/>
          <p:nvPr/>
        </p:nvSpPr>
        <p:spPr>
          <a:xfrm>
            <a:off x="360218" y="3440545"/>
            <a:ext cx="562494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ES" dirty="0">
                <a:latin typeface="Leelawadee UI"/>
                <a:cs typeface="Leelawadee UI"/>
              </a:rPr>
              <a:t>RUINS (ARCHES) IN THE SAN AGUSTÍN DE LA LAREDO CAMARGO MISSION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CF655E-087A-4753-9A00-2D58E8A4DB50}"/>
              </a:ext>
            </a:extLst>
          </p:cNvPr>
          <p:cNvSpPr/>
          <p:nvPr/>
        </p:nvSpPr>
        <p:spPr>
          <a:xfrm>
            <a:off x="18434" y="6064386"/>
            <a:ext cx="6585256" cy="875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panose="02020603050405020304" pitchFamily="18" charset="0"/>
                <a:cs typeface="Leelawadee UI" panose="020B0502040204020203" pitchFamily="34" charset="-34"/>
              </a:rPr>
              <a:t>HEADQUARTERS OF JULIÁN CANALES</a:t>
            </a:r>
          </a:p>
          <a:p>
            <a:pPr algn="ctr"/>
            <a:r>
              <a:rPr lang="es-ES" sz="2000" dirty="0">
                <a:solidFill>
                  <a:srgbClr val="000000"/>
                </a:solidFill>
                <a:latin typeface="Leelawadee UI" panose="020B0502040204020203" pitchFamily="34" charset="-34"/>
                <a:ea typeface="Times New Roman" panose="02020603050405020304" pitchFamily="18" charset="0"/>
                <a:cs typeface="Leelawadee UI" panose="020B0502040204020203" pitchFamily="34" charset="-34"/>
              </a:rPr>
              <a:t>(CARRIZO INDIAN) APRIL 1812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100" dirty="0">
                <a:latin typeface="Leelawadee UI" panose="020B0502040204020203" pitchFamily="34" charset="-34"/>
                <a:ea typeface="Calibri" panose="020F0502020204030204" pitchFamily="34" charset="0"/>
                <a:cs typeface="Leelawadee UI" panose="020B0502040204020203" pitchFamily="34" charset="-34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964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iing&#10;&#10;Description automatically generated">
            <a:extLst>
              <a:ext uri="{FF2B5EF4-FFF2-40B4-BE49-F238E27FC236}">
                <a16:creationId xmlns:a16="http://schemas.microsoft.com/office/drawing/2014/main" id="{B2AA1283-61B2-4FEA-95DD-6AEE9B336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548" y="0"/>
            <a:ext cx="7012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13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465C93A-83DE-4C3A-904C-116A5A4FB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993212"/>
              </p:ext>
            </p:extLst>
          </p:nvPr>
        </p:nvGraphicFramePr>
        <p:xfrm>
          <a:off x="1078517" y="1834014"/>
          <a:ext cx="7973204" cy="4351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6602">
                  <a:extLst>
                    <a:ext uri="{9D8B030D-6E8A-4147-A177-3AD203B41FA5}">
                      <a16:colId xmlns:a16="http://schemas.microsoft.com/office/drawing/2014/main" val="1017991317"/>
                    </a:ext>
                  </a:extLst>
                </a:gridCol>
                <a:gridCol w="3986602">
                  <a:extLst>
                    <a:ext uri="{9D8B030D-6E8A-4147-A177-3AD203B41FA5}">
                      <a16:colId xmlns:a16="http://schemas.microsoft.com/office/drawing/2014/main" val="319808442"/>
                    </a:ext>
                  </a:extLst>
                </a:gridCol>
              </a:tblGrid>
              <a:tr h="43513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15060" algn="l"/>
                        </a:tabLst>
                      </a:pPr>
                      <a:r>
                        <a:rPr lang="es-ES" sz="1600" dirty="0"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15060" algn="l"/>
                        </a:tabLs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Anda el camino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15060" algn="l"/>
                        </a:tabLs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Casas chiquitas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15060" algn="l"/>
                        </a:tabLst>
                      </a:pPr>
                      <a:r>
                        <a:rPr lang="es-ES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Comecrudos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del Río Bravo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15060" algn="l"/>
                        </a:tabLs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Como se llaman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15060" algn="l"/>
                        </a:tabLst>
                      </a:pPr>
                      <a:r>
                        <a:rPr lang="es-ES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Cotonames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15060" algn="l"/>
                        </a:tabLs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Guajolotes o Cacalotes del Río Bravo 4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15060" algn="l"/>
                        </a:tabLst>
                      </a:pPr>
                      <a:r>
                        <a:rPr lang="es-ES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Malaguitas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15060" algn="l"/>
                        </a:tabLst>
                      </a:pPr>
                      <a:r>
                        <a:rPr lang="es-ES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Mayapemes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Mulatos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Narices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15060" algn="l"/>
                        </a:tabLst>
                      </a:pPr>
                      <a:r>
                        <a:rPr lang="es-ES" sz="1600" dirty="0">
                          <a:latin typeface="Book Antiqua" panose="02040602050305030304" pitchFamily="18" charset="0"/>
                        </a:rPr>
                        <a:t> </a:t>
                      </a:r>
                    </a:p>
                  </a:txBody>
                  <a:tcPr marL="68495" marR="6849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Nazas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Negros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Pames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Pelones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Pintos del Río Bravo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Saulapaguemes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Tampacuas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Tejones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Zacatiles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Book Antiqua" panose="02040602050305030304" pitchFamily="18" charset="0"/>
                        </a:rPr>
                        <a:t> </a:t>
                      </a:r>
                    </a:p>
                  </a:txBody>
                  <a:tcPr marL="68495" marR="6849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34579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D17E08C5-8321-454A-8F28-515940413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517" y="879979"/>
            <a:ext cx="83487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14425" algn="l"/>
              </a:tabLst>
            </a:pPr>
            <a:r>
              <a:rPr kumimoji="0" lang="es-ES" sz="3600" i="1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14425" algn="l"/>
              </a:tabLst>
            </a:pPr>
            <a:r>
              <a:rPr kumimoji="0" lang="es-ES" sz="24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</a:rPr>
              <a:t>Indigenous</a:t>
            </a:r>
            <a:r>
              <a:rPr kumimoji="0" lang="es-ES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</a:rPr>
              <a:t> </a:t>
            </a:r>
            <a:r>
              <a:rPr kumimoji="0" lang="es-ES" sz="24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</a:rPr>
              <a:t>groups</a:t>
            </a:r>
            <a:r>
              <a:rPr kumimoji="0" lang="es-ES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</a:rPr>
              <a:t> </a:t>
            </a:r>
            <a:r>
              <a:rPr kumimoji="0" lang="es-ES" sz="24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</a:rPr>
              <a:t>from</a:t>
            </a:r>
            <a:r>
              <a:rPr kumimoji="0" lang="es-ES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</a:rPr>
              <a:t> </a:t>
            </a:r>
            <a:r>
              <a:rPr kumimoji="0" lang="es-ES" sz="24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</a:rPr>
              <a:t>the</a:t>
            </a:r>
            <a:r>
              <a:rPr kumimoji="0" lang="es-ES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</a:rPr>
              <a:t> San Joaquín del Monte de Reynosa </a:t>
            </a:r>
            <a:r>
              <a:rPr kumimoji="0" lang="es-ES" sz="24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</a:rPr>
              <a:t>Mission</a:t>
            </a:r>
            <a:endParaRPr kumimoji="0" lang="es-ES" sz="2400" b="0" i="0" u="sng" strike="noStrike" cap="none" normalizeH="0" baseline="0" dirty="0">
              <a:ln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24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giraff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C29A44BE-6B06-417E-B04F-484D3CB66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86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photo, building&#10;&#10;Description automatically generated">
            <a:extLst>
              <a:ext uri="{FF2B5EF4-FFF2-40B4-BE49-F238E27FC236}">
                <a16:creationId xmlns:a16="http://schemas.microsoft.com/office/drawing/2014/main" id="{FCE58CDF-E631-4EE1-B96C-187C31BF1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7" y="981244"/>
            <a:ext cx="11650466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72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6089" y="1287709"/>
            <a:ext cx="6022350" cy="45162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algn="ctr">
              <a:lnSpc>
                <a:spcPts val="1122"/>
              </a:lnSpc>
              <a:spcBef>
                <a:spcPts val="68"/>
              </a:spcBef>
            </a:pPr>
            <a:r>
              <a:rPr lang="es-ES" sz="1600" dirty="0">
                <a:latin typeface="Times New Roman"/>
                <a:cs typeface="Times New Roman"/>
              </a:rPr>
              <a:t>Table 3</a:t>
            </a:r>
          </a:p>
          <a:p>
            <a:pPr marL="8659" algn="ctr">
              <a:lnSpc>
                <a:spcPts val="1122"/>
              </a:lnSpc>
              <a:spcBef>
                <a:spcPts val="68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8659">
              <a:lnSpc>
                <a:spcPts val="1122"/>
              </a:lnSpc>
            </a:pPr>
            <a:r>
              <a:rPr lang="es-ES" sz="1400" dirty="0">
                <a:latin typeface="Times New Roman"/>
                <a:cs typeface="Times New Roman"/>
              </a:rPr>
              <a:t>Wild </a:t>
            </a:r>
            <a:r>
              <a:rPr lang="es-ES" sz="1400" dirty="0" err="1">
                <a:latin typeface="Times New Roman"/>
                <a:cs typeface="Times New Roman"/>
              </a:rPr>
              <a:t>plants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used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for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err="1">
                <a:latin typeface="Times New Roman"/>
                <a:cs typeface="Times New Roman"/>
              </a:rPr>
              <a:t>food</a:t>
            </a:r>
            <a:endParaRPr lang="es-ES" sz="1400" dirty="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906550"/>
              </p:ext>
            </p:extLst>
          </p:nvPr>
        </p:nvGraphicFramePr>
        <p:xfrm>
          <a:off x="2676089" y="1872997"/>
          <a:ext cx="6022350" cy="36972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3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4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4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716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17780">
                        <a:lnSpc>
                          <a:spcPct val="10000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Plants</a:t>
                      </a: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ct val="10000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Rio Grande Delta</a:t>
                      </a: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Lower San Fernando River</a:t>
                      </a: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Cerralvo area</a:t>
                      </a: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389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7780">
                        <a:lnSpc>
                          <a:spcPts val="1385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Cactus/prickly pear:</a:t>
                      </a: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145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Fruit/cactus: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1, 3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8, 10, 11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4, 5, 14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145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800" dirty="0">
                          <a:latin typeface="Times New Roman"/>
                          <a:cs typeface="Times New Roman"/>
                        </a:rPr>
                        <a:t>Mesquite: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145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Bean pod: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1, 3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145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Maguey: stems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8, 12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145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800" dirty="0" err="1">
                          <a:latin typeface="Times New Roman"/>
                          <a:cs typeface="Times New Roman"/>
                        </a:rPr>
                        <a:t>Garlic</a:t>
                      </a:r>
                      <a:r>
                        <a:rPr lang="es-ES" sz="800" dirty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es-ES" sz="800" dirty="0" err="1">
                          <a:latin typeface="Times New Roman"/>
                          <a:cs typeface="Times New Roman"/>
                        </a:rPr>
                        <a:t>onion</a:t>
                      </a:r>
                      <a:endParaRPr lang="es-ES"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145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Bulbs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145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Yucca: flower buds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145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800" dirty="0" err="1">
                          <a:latin typeface="Times New Roman"/>
                          <a:cs typeface="Times New Roman"/>
                        </a:rPr>
                        <a:t>Plama</a:t>
                      </a:r>
                      <a:r>
                        <a:rPr lang="es-ES" sz="800" dirty="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lang="es-ES" sz="800" dirty="0" err="1">
                          <a:latin typeface="Times New Roman"/>
                          <a:cs typeface="Times New Roman"/>
                        </a:rPr>
                        <a:t>unspecified</a:t>
                      </a:r>
                      <a:endParaRPr lang="es-ES"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145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800" dirty="0" err="1">
                          <a:latin typeface="Times New Roman"/>
                          <a:cs typeface="Times New Roman"/>
                        </a:rPr>
                        <a:t>part</a:t>
                      </a:r>
                      <a:endParaRPr lang="es-ES"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6145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800" dirty="0" err="1">
                          <a:latin typeface="Times New Roman"/>
                          <a:cs typeface="Times New Roman"/>
                        </a:rPr>
                        <a:t>Roots</a:t>
                      </a:r>
                      <a:r>
                        <a:rPr lang="es-ES" sz="800" dirty="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lang="es-ES" sz="800" dirty="0" err="1">
                          <a:latin typeface="Times New Roman"/>
                          <a:cs typeface="Times New Roman"/>
                        </a:rPr>
                        <a:t>unspecified</a:t>
                      </a:r>
                      <a:endParaRPr lang="es-ES"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1, 2, 3, 6, 13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6145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800" dirty="0" err="1">
                          <a:latin typeface="Times New Roman"/>
                          <a:cs typeface="Times New Roman"/>
                        </a:rPr>
                        <a:t>Fruit</a:t>
                      </a:r>
                      <a:r>
                        <a:rPr lang="es-ES" sz="800" dirty="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lang="es-ES" sz="800" dirty="0" err="1">
                          <a:latin typeface="Times New Roman"/>
                          <a:cs typeface="Times New Roman"/>
                        </a:rPr>
                        <a:t>unspecified</a:t>
                      </a:r>
                      <a:endParaRPr lang="es-ES"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2, 13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280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2, 3, 11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6145">
                <a:tc>
                  <a:txBody>
                    <a:bodyPr/>
                    <a:lstStyle/>
                    <a:p>
                      <a:pPr marL="17780">
                        <a:lnSpc>
                          <a:spcPts val="1335"/>
                        </a:lnSpc>
                      </a:pPr>
                      <a:r>
                        <a:rPr lang="es-ES" sz="800" dirty="0" err="1">
                          <a:latin typeface="Times New Roman"/>
                          <a:cs typeface="Times New Roman"/>
                        </a:rPr>
                        <a:t>Herbs</a:t>
                      </a:r>
                      <a:r>
                        <a:rPr lang="es-ES" sz="800" dirty="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lang="es-ES" sz="800" dirty="0" err="1">
                          <a:latin typeface="Times New Roman"/>
                          <a:cs typeface="Times New Roman"/>
                        </a:rPr>
                        <a:t>unspecified</a:t>
                      </a:r>
                      <a:endParaRPr lang="es-ES"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ts val="1335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2, 13</a:t>
                      </a: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335"/>
                        </a:lnSpc>
                      </a:pPr>
                      <a:r>
                        <a:rPr lang="es-ES" sz="800">
                          <a:latin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335"/>
                        </a:lnSpc>
                      </a:pPr>
                      <a:r>
                        <a:rPr lang="es-ES" sz="800" dirty="0">
                          <a:latin typeface="Times New Roman"/>
                          <a:cs typeface="Times New Roman"/>
                        </a:rPr>
                        <a:t>2</a:t>
                      </a: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21566-535E-4F54-B27A-4AE368A3101C}"/>
              </a:ext>
            </a:extLst>
          </p:cNvPr>
          <p:cNvSpPr/>
          <p:nvPr/>
        </p:nvSpPr>
        <p:spPr>
          <a:xfrm>
            <a:off x="1076587" y="1398249"/>
            <a:ext cx="11115413" cy="430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Key: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Ballí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Hinojosa [1785]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pp. 1-3.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Barragán [1793ª]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pp. 39-42, [1793b]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pp. 344-345.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Berlandier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[1980]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p. 590.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Causas Criminales [1782-1787]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83.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Cabeza de Vaca [1542]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pp. 41ª-42b, 46ª-48; Oviedo y Valdés [1959]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pp. 305-307.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Escandón [1946]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85.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Kress and </a:t>
            </a:r>
            <a:r>
              <a:rPr lang="es-E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Hatcher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[1931]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p.35.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Ladrón de Guevara [1753b]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166.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Ladrón de Guevara [1969]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29.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Noticias de los Conventos [1790-1814]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p. 131.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Saldívar [1943]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pp. 32-33.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Serie de Documentos [1783-1800]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pp. 119-121.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Sierra Gorda [1798]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pp. 1-5.</a:t>
            </a:r>
          </a:p>
          <a:p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Tienda de Cuervo [ 1929]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op</a:t>
            </a:r>
            <a:r>
              <a:rPr lang="es-ES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cit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pp. 411-412.</a:t>
            </a:r>
          </a:p>
        </p:txBody>
      </p:sp>
    </p:spTree>
    <p:extLst>
      <p:ext uri="{BB962C8B-B14F-4D97-AF65-F5344CB8AC3E}">
        <p14:creationId xmlns:p14="http://schemas.microsoft.com/office/powerpoint/2010/main" val="2940073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899813"/>
              </p:ext>
            </p:extLst>
          </p:nvPr>
        </p:nvGraphicFramePr>
        <p:xfrm>
          <a:off x="2223083" y="1830584"/>
          <a:ext cx="7617203" cy="29008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1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9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7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1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5837">
                <a:tc>
                  <a:txBody>
                    <a:bodyPr/>
                    <a:lstStyle/>
                    <a:p>
                      <a:pPr marL="17780">
                        <a:lnSpc>
                          <a:spcPts val="1530"/>
                        </a:lnSpc>
                      </a:pPr>
                      <a:r>
                        <a:rPr lang="es-ES" sz="1800" b="1" i="1" dirty="0" err="1">
                          <a:latin typeface="Times New Roman"/>
                          <a:cs typeface="Times New Roman"/>
                        </a:rPr>
                        <a:t>Hunted</a:t>
                      </a:r>
                      <a:r>
                        <a:rPr lang="es-ES" sz="1800" b="1" i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s-ES" sz="1800" b="1" i="1" dirty="0" err="1">
                          <a:latin typeface="Times New Roman"/>
                          <a:cs typeface="Times New Roman"/>
                        </a:rPr>
                        <a:t>animals</a:t>
                      </a: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084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385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Rio Grande Delta</a:t>
                      </a: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385"/>
                        </a:lnSpc>
                      </a:pPr>
                      <a:r>
                        <a:rPr lang="es-ES" sz="1200" dirty="0" err="1">
                          <a:latin typeface="Times New Roman"/>
                          <a:cs typeface="Times New Roman"/>
                        </a:rPr>
                        <a:t>Lower</a:t>
                      </a: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 San Fernando </a:t>
                      </a:r>
                      <a:r>
                        <a:rPr lang="es-ES" sz="1200" dirty="0" err="1">
                          <a:latin typeface="Times New Roman"/>
                          <a:cs typeface="Times New Roman"/>
                        </a:rPr>
                        <a:t>River</a:t>
                      </a: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ts val="1385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Cerralvo </a:t>
                      </a:r>
                      <a:r>
                        <a:rPr lang="es-ES" sz="1200" dirty="0" err="1">
                          <a:latin typeface="Times New Roman"/>
                          <a:cs typeface="Times New Roman"/>
                        </a:rPr>
                        <a:t>area</a:t>
                      </a: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867">
                <a:tc>
                  <a:txBody>
                    <a:bodyPr/>
                    <a:lstStyle/>
                    <a:p>
                      <a:pPr marL="17780">
                        <a:lnSpc>
                          <a:spcPts val="1335"/>
                        </a:lnSpc>
                      </a:pPr>
                      <a:r>
                        <a:rPr lang="es-ES" sz="1200" dirty="0" err="1">
                          <a:latin typeface="Times New Roman"/>
                          <a:cs typeface="Times New Roman"/>
                        </a:rPr>
                        <a:t>Animals</a:t>
                      </a: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084">
                <a:tc>
                  <a:txBody>
                    <a:bodyPr/>
                    <a:lstStyle/>
                    <a:p>
                      <a:pPr marL="17780">
                        <a:lnSpc>
                          <a:spcPts val="1385"/>
                        </a:lnSpc>
                      </a:pPr>
                      <a:r>
                        <a:rPr lang="es-ES" sz="1200" dirty="0" err="1">
                          <a:latin typeface="Times New Roman"/>
                          <a:cs typeface="Times New Roman"/>
                        </a:rPr>
                        <a:t>Reindeer</a:t>
                      </a: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385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1, 2, 3, 8, 9</a:t>
                      </a: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385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385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7, 9</a:t>
                      </a: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867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1200" dirty="0" err="1">
                          <a:latin typeface="Times New Roman"/>
                          <a:cs typeface="Times New Roman"/>
                        </a:rPr>
                        <a:t>Peccary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867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1200" dirty="0" err="1">
                          <a:latin typeface="Times New Roman"/>
                          <a:cs typeface="Times New Roman"/>
                        </a:rPr>
                        <a:t>Rabits</a:t>
                      </a:r>
                      <a:endParaRPr lang="es-ES"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867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1200" dirty="0" err="1">
                          <a:latin typeface="Times New Roman"/>
                          <a:cs typeface="Times New Roman"/>
                        </a:rPr>
                        <a:t>Rats</a:t>
                      </a: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es-ES" sz="1200" dirty="0" err="1">
                          <a:latin typeface="Times New Roman"/>
                          <a:cs typeface="Times New Roman"/>
                        </a:rPr>
                        <a:t>mice</a:t>
                      </a:r>
                      <a:endParaRPr lang="es-ES"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3, 8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867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1200" dirty="0" err="1">
                          <a:latin typeface="Times New Roman"/>
                          <a:cs typeface="Times New Roman"/>
                        </a:rPr>
                        <a:t>Turkey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867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1200" dirty="0" err="1">
                          <a:latin typeface="Times New Roman"/>
                          <a:cs typeface="Times New Roman"/>
                        </a:rPr>
                        <a:t>Birds</a:t>
                      </a: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es-ES" sz="1200" dirty="0" err="1">
                          <a:latin typeface="Times New Roman"/>
                          <a:cs typeface="Times New Roman"/>
                        </a:rPr>
                        <a:t>unespecified</a:t>
                      </a:r>
                      <a:endParaRPr lang="es-ES"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867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1200" dirty="0" err="1">
                          <a:latin typeface="Times New Roman"/>
                          <a:cs typeface="Times New Roman"/>
                        </a:rPr>
                        <a:t>Snakes</a:t>
                      </a:r>
                      <a:endParaRPr lang="es-ES"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867">
                <a:tc>
                  <a:txBody>
                    <a:bodyPr/>
                    <a:lstStyle/>
                    <a:p>
                      <a:pPr marL="17780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Wild </a:t>
                      </a:r>
                      <a:r>
                        <a:rPr lang="es-ES" sz="1200" dirty="0" err="1">
                          <a:latin typeface="Times New Roman"/>
                          <a:cs typeface="Times New Roman"/>
                        </a:rPr>
                        <a:t>horses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280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867">
                <a:tc>
                  <a:txBody>
                    <a:bodyPr/>
                    <a:lstStyle/>
                    <a:p>
                      <a:pPr marL="17780">
                        <a:lnSpc>
                          <a:spcPts val="1255"/>
                        </a:lnSpc>
                      </a:pPr>
                      <a:r>
                        <a:rPr lang="es-ES" sz="1200" dirty="0" err="1">
                          <a:latin typeface="Times New Roman"/>
                          <a:cs typeface="Times New Roman"/>
                        </a:rPr>
                        <a:t>Spanish</a:t>
                      </a: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s-ES" sz="1200" dirty="0" err="1">
                          <a:latin typeface="Times New Roman"/>
                          <a:cs typeface="Times New Roman"/>
                        </a:rPr>
                        <a:t>cattle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1255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255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ts val="1255"/>
                        </a:lnSpc>
                      </a:pPr>
                      <a:r>
                        <a:rPr lang="es-ES" sz="1200" dirty="0">
                          <a:latin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2223083" y="4944751"/>
            <a:ext cx="7617203" cy="55087"/>
          </a:xfrm>
          <a:custGeom>
            <a:avLst/>
            <a:gdLst/>
            <a:ahLst/>
            <a:cxnLst/>
            <a:rect l="l" t="t" r="r" b="b"/>
            <a:pathLst>
              <a:path w="5981065">
                <a:moveTo>
                  <a:pt x="0" y="0"/>
                </a:moveTo>
                <a:lnTo>
                  <a:pt x="5981065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393C70-D2B0-4220-BC7E-F8B037453AAD}"/>
              </a:ext>
            </a:extLst>
          </p:cNvPr>
          <p:cNvSpPr txBox="1"/>
          <p:nvPr/>
        </p:nvSpPr>
        <p:spPr>
          <a:xfrm>
            <a:off x="4748169" y="970894"/>
            <a:ext cx="2084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>
                <a:latin typeface="Book Antiqua" panose="02040602050305030304" pitchFamily="18" charset="0"/>
              </a:rPr>
              <a:t>Table 2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7926D1-67B3-43AA-BE82-0BF8DDCCDF56}"/>
              </a:ext>
            </a:extLst>
          </p:cNvPr>
          <p:cNvSpPr/>
          <p:nvPr/>
        </p:nvSpPr>
        <p:spPr>
          <a:xfrm>
            <a:off x="1535185" y="1003817"/>
            <a:ext cx="9538283" cy="357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Key: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“De Joseph Abitu Cantu, Apolinario Moya,” op. cit.,  </a:t>
            </a: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pp. 1-28.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Visita al Nuevo Santander,” </a:t>
            </a:r>
            <a:r>
              <a:rPr lang="es-ES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op. cit.,</a:t>
            </a: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pp. 39-42, “Ynforme…Francisco Nepomuceno de Barragán,” </a:t>
            </a:r>
            <a:r>
              <a:rPr lang="es-ES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op. cit.,</a:t>
            </a: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pp. 344-345.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Berlandier,  Journey,  </a:t>
            </a:r>
            <a:r>
              <a:rPr lang="es-ES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 cit</a:t>
            </a: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vol. 1,  pp. 244, 2: p. 590.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Escandón, </a:t>
            </a:r>
            <a:r>
              <a:rPr lang="es-ES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Reconocimiento</a:t>
            </a: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op. cit.</a:t>
            </a: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65.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Kress and Hatcher, op</a:t>
            </a:r>
            <a:r>
              <a:rPr lang="es-ES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cit.</a:t>
            </a: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35.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Ladrón de Guevara,  </a:t>
            </a:r>
            <a:r>
              <a:rPr lang="es-ES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op.  cit.</a:t>
            </a: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29.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“Noticias de los Conventos” </a:t>
            </a:r>
            <a:r>
              <a:rPr lang="es-ES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op. cit.</a:t>
            </a: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pp. 68, 118, 131, 13, 152.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gobernador del Nuevo Santander,”  </a:t>
            </a:r>
            <a:r>
              <a:rPr lang="es-ES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op. cit.,</a:t>
            </a: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pp. 1-5.		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Tienda de Cuervo, “Inspección,” </a:t>
            </a:r>
            <a:r>
              <a:rPr lang="es-ES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op.  cit.</a:t>
            </a: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pp. 375, 381, 385, 396-398, 402, 411-414, 432.</a:t>
            </a:r>
          </a:p>
        </p:txBody>
      </p:sp>
    </p:spTree>
    <p:extLst>
      <p:ext uri="{BB962C8B-B14F-4D97-AF65-F5344CB8AC3E}">
        <p14:creationId xmlns:p14="http://schemas.microsoft.com/office/powerpoint/2010/main" val="1481250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7E72C27-0677-4589-A045-0F68D1F6E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50" y="687897"/>
            <a:ext cx="7048318" cy="57293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A0089F-5FFA-4330-A246-1E530DD72B20}"/>
              </a:ext>
            </a:extLst>
          </p:cNvPr>
          <p:cNvSpPr txBox="1"/>
          <p:nvPr/>
        </p:nvSpPr>
        <p:spPr>
          <a:xfrm rot="16200000">
            <a:off x="8379716" y="3198167"/>
            <a:ext cx="2411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Gulf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Mexico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BCE654-8D94-45D8-8E83-C0F22A411F46}"/>
              </a:ext>
            </a:extLst>
          </p:cNvPr>
          <p:cNvSpPr/>
          <p:nvPr/>
        </p:nvSpPr>
        <p:spPr>
          <a:xfrm>
            <a:off x="1083564" y="0"/>
            <a:ext cx="986809" cy="6326156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r>
              <a:rPr lang="es-ES" sz="2400" b="0" cap="none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Expanse</a:t>
            </a:r>
            <a:r>
              <a:rPr lang="es-ES" sz="2400" b="0" cap="none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the Delta</a:t>
            </a:r>
          </a:p>
        </p:txBody>
      </p:sp>
    </p:spTree>
    <p:extLst>
      <p:ext uri="{BB962C8B-B14F-4D97-AF65-F5344CB8AC3E}">
        <p14:creationId xmlns:p14="http://schemas.microsoft.com/office/powerpoint/2010/main" val="4203438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EFD574-C95D-441D-AD3A-9172209EA5D1}"/>
              </a:ext>
            </a:extLst>
          </p:cNvPr>
          <p:cNvSpPr/>
          <p:nvPr/>
        </p:nvSpPr>
        <p:spPr>
          <a:xfrm>
            <a:off x="2586605" y="204400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s-ES" sz="3200" dirty="0">
                <a:solidFill>
                  <a:srgbClr val="44546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INDIAN IMMIGRATION INTO THE LOWER </a:t>
            </a:r>
          </a:p>
          <a:p>
            <a:pPr marL="45720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s-ES" sz="3200" dirty="0">
                <a:solidFill>
                  <a:srgbClr val="44546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RIO GRANDE RIVER </a:t>
            </a:r>
          </a:p>
        </p:txBody>
      </p:sp>
    </p:spTree>
    <p:extLst>
      <p:ext uri="{BB962C8B-B14F-4D97-AF65-F5344CB8AC3E}">
        <p14:creationId xmlns:p14="http://schemas.microsoft.com/office/powerpoint/2010/main" val="854994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825DFE6-791A-4209-A59D-179B9B5DA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" y="0"/>
            <a:ext cx="9326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038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B26C51F-CA65-4269-B40A-00A09713E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90" y="0"/>
            <a:ext cx="970942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9267E4-3B8E-4C68-BEC5-FB9F9B2F9C6D}"/>
              </a:ext>
            </a:extLst>
          </p:cNvPr>
          <p:cNvSpPr txBox="1"/>
          <p:nvPr/>
        </p:nvSpPr>
        <p:spPr>
          <a:xfrm>
            <a:off x="314036" y="4551756"/>
            <a:ext cx="36817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424242"/>
                </a:solidFill>
              </a:rPr>
              <a:t>LINGUISTIC DISTRIBUTION OF THE ATABASCANA FAMILY</a:t>
            </a:r>
          </a:p>
        </p:txBody>
      </p:sp>
    </p:spTree>
    <p:extLst>
      <p:ext uri="{BB962C8B-B14F-4D97-AF65-F5344CB8AC3E}">
        <p14:creationId xmlns:p14="http://schemas.microsoft.com/office/powerpoint/2010/main" val="978713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ACA8F4C-7F20-4BA9-B7D0-53EF7EDD6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56" y="0"/>
            <a:ext cx="8261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205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1AAB0397-1476-4152-9BBE-0B540BEFD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78" y="0"/>
            <a:ext cx="628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683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4298A99-E690-43B0-87AA-0D0D50194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03" y="0"/>
            <a:ext cx="8292098" cy="62727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AD089B-D55C-4CC5-815F-187BCB40EC65}"/>
              </a:ext>
            </a:extLst>
          </p:cNvPr>
          <p:cNvSpPr txBox="1"/>
          <p:nvPr/>
        </p:nvSpPr>
        <p:spPr>
          <a:xfrm>
            <a:off x="1775012" y="6199024"/>
            <a:ext cx="8016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424242"/>
                </a:solidFill>
              </a:rPr>
              <a:t>DISTRIBUTION OF THE YUTO-NAHUATL LINGUISTIC FAMILY IN THE U.S</a:t>
            </a:r>
          </a:p>
        </p:txBody>
      </p:sp>
    </p:spTree>
    <p:extLst>
      <p:ext uri="{BB962C8B-B14F-4D97-AF65-F5344CB8AC3E}">
        <p14:creationId xmlns:p14="http://schemas.microsoft.com/office/powerpoint/2010/main" val="17550142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ADD2AFA-43C5-4B36-B6F1-FF3FCE2F5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36" y="0"/>
            <a:ext cx="9236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BF7A99-9B0D-4CB3-873C-C335E8AFB6EB}"/>
              </a:ext>
            </a:extLst>
          </p:cNvPr>
          <p:cNvSpPr txBox="1"/>
          <p:nvPr/>
        </p:nvSpPr>
        <p:spPr>
          <a:xfrm>
            <a:off x="1867376" y="6309860"/>
            <a:ext cx="8016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424242"/>
                </a:solidFill>
              </a:rPr>
              <a:t>DISTRIBUTION OF THE YUTO-NAHUATL LINGUISTIC FAMILY IN THE MEXICO</a:t>
            </a:r>
          </a:p>
        </p:txBody>
      </p:sp>
    </p:spTree>
    <p:extLst>
      <p:ext uri="{BB962C8B-B14F-4D97-AF65-F5344CB8AC3E}">
        <p14:creationId xmlns:p14="http://schemas.microsoft.com/office/powerpoint/2010/main" val="37334982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24B9764-F812-4354-824A-7A6FE74A6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08" y="0"/>
            <a:ext cx="901598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7A0E28-F46F-4D2E-A006-483C64B242A0}"/>
              </a:ext>
            </a:extLst>
          </p:cNvPr>
          <p:cNvSpPr txBox="1"/>
          <p:nvPr/>
        </p:nvSpPr>
        <p:spPr>
          <a:xfrm>
            <a:off x="1670730" y="2485152"/>
            <a:ext cx="2491329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sz="3200" dirty="0">
                <a:solidFill>
                  <a:srgbClr val="424242"/>
                </a:solidFill>
              </a:rPr>
              <a:t>COMANCHE TERRITORIES 18th AND 19th Century</a:t>
            </a:r>
          </a:p>
        </p:txBody>
      </p:sp>
    </p:spTree>
    <p:extLst>
      <p:ext uri="{BB962C8B-B14F-4D97-AF65-F5344CB8AC3E}">
        <p14:creationId xmlns:p14="http://schemas.microsoft.com/office/powerpoint/2010/main" val="21992166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wall, group&#10;&#10;Description automatically generated">
            <a:extLst>
              <a:ext uri="{FF2B5EF4-FFF2-40B4-BE49-F238E27FC236}">
                <a16:creationId xmlns:a16="http://schemas.microsoft.com/office/drawing/2014/main" id="{EE55FB14-45FD-489C-849C-2E0B00721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05" y="82573"/>
            <a:ext cx="5303081" cy="66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69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85DDEA9-0B32-4097-891E-411350F75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91" y="380911"/>
            <a:ext cx="6777247" cy="4837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36605A-472B-4619-BF9F-E1C54F74E957}"/>
              </a:ext>
            </a:extLst>
          </p:cNvPr>
          <p:cNvSpPr/>
          <p:nvPr/>
        </p:nvSpPr>
        <p:spPr>
          <a:xfrm>
            <a:off x="1251173" y="5243833"/>
            <a:ext cx="9689653" cy="132343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1270000" dir="7800000" algn="ctr" rotWithShape="0">
              <a:srgbClr val="000000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err="1">
                <a:ln w="0"/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Floodplains</a:t>
            </a:r>
            <a:r>
              <a:rPr lang="es-ES" sz="4000" dirty="0">
                <a:ln w="0"/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es-ES" sz="4000" dirty="0" err="1">
                <a:ln w="0"/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es-ES" sz="4000" dirty="0">
                <a:ln w="0"/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Rio Grande </a:t>
            </a:r>
            <a:r>
              <a:rPr lang="es-ES" sz="4000" dirty="0" err="1">
                <a:ln w="0"/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River</a:t>
            </a:r>
            <a:r>
              <a:rPr lang="es-ES" sz="4000" dirty="0">
                <a:ln w="0"/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" sz="4000" dirty="0" err="1">
                <a:ln w="0"/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es-ES" sz="4000" dirty="0">
                <a:ln w="0"/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err="1">
                <a:ln w="0"/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biotic</a:t>
            </a:r>
            <a:r>
              <a:rPr lang="es-ES" sz="4000" dirty="0">
                <a:ln w="0"/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err="1">
                <a:ln w="0"/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remnants</a:t>
            </a:r>
            <a:endParaRPr lang="es-ES" sz="4000" dirty="0">
              <a:ln w="0"/>
              <a:effectLst>
                <a:innerShdw blurRad="114300">
                  <a:prstClr val="black"/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BE21EE-79C2-480C-9D95-CDDB4835B7DB}"/>
              </a:ext>
            </a:extLst>
          </p:cNvPr>
          <p:cNvSpPr txBox="1"/>
          <p:nvPr/>
        </p:nvSpPr>
        <p:spPr>
          <a:xfrm rot="16200000">
            <a:off x="8745563" y="3283306"/>
            <a:ext cx="2566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Gulf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Mexico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041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uilding, ground&#10;&#10;Description automatically generated">
            <a:extLst>
              <a:ext uri="{FF2B5EF4-FFF2-40B4-BE49-F238E27FC236}">
                <a16:creationId xmlns:a16="http://schemas.microsoft.com/office/drawing/2014/main" id="{4A6D453D-7D02-4130-9A5A-309A3FA4D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03" y="440379"/>
            <a:ext cx="9173883" cy="53437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D011E3-0B77-4A15-9036-976974F14B0A}"/>
              </a:ext>
            </a:extLst>
          </p:cNvPr>
          <p:cNvSpPr txBox="1"/>
          <p:nvPr/>
        </p:nvSpPr>
        <p:spPr>
          <a:xfrm>
            <a:off x="650214" y="923110"/>
            <a:ext cx="22638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424242"/>
                </a:solidFill>
              </a:rPr>
              <a:t>Santa Ana </a:t>
            </a:r>
            <a:r>
              <a:rPr lang="es-ES" sz="2800" b="1" dirty="0" err="1">
                <a:solidFill>
                  <a:srgbClr val="424242"/>
                </a:solidFill>
              </a:rPr>
              <a:t>National</a:t>
            </a:r>
            <a:r>
              <a:rPr lang="es-ES" sz="2800" b="1" dirty="0">
                <a:solidFill>
                  <a:srgbClr val="424242"/>
                </a:solidFill>
              </a:rPr>
              <a:t> </a:t>
            </a:r>
            <a:r>
              <a:rPr lang="es-ES" sz="2800" b="1" dirty="0" err="1">
                <a:solidFill>
                  <a:srgbClr val="424242"/>
                </a:solidFill>
              </a:rPr>
              <a:t>Wildlife</a:t>
            </a:r>
            <a:r>
              <a:rPr lang="es-ES" sz="2800" b="1" dirty="0">
                <a:solidFill>
                  <a:srgbClr val="424242"/>
                </a:solidFill>
              </a:rPr>
              <a:t> </a:t>
            </a:r>
            <a:r>
              <a:rPr lang="es-ES" sz="2800" b="1" dirty="0" err="1">
                <a:solidFill>
                  <a:srgbClr val="424242"/>
                </a:solidFill>
              </a:rPr>
              <a:t>Refuge</a:t>
            </a:r>
            <a:endParaRPr lang="es-ES" sz="2800" b="1" dirty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39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in front of a tree&#10;&#10;Description automatically generated">
            <a:extLst>
              <a:ext uri="{FF2B5EF4-FFF2-40B4-BE49-F238E27FC236}">
                <a16:creationId xmlns:a16="http://schemas.microsoft.com/office/drawing/2014/main" id="{BEB89160-9A2A-464B-B8EE-89917713E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81" y="335560"/>
            <a:ext cx="6042038" cy="4458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3B090C-B1BE-4290-BD36-F3632C4E611D}"/>
              </a:ext>
            </a:extLst>
          </p:cNvPr>
          <p:cNvSpPr txBox="1"/>
          <p:nvPr/>
        </p:nvSpPr>
        <p:spPr>
          <a:xfrm>
            <a:off x="3074980" y="4952780"/>
            <a:ext cx="6042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>
                <a:solidFill>
                  <a:srgbClr val="424242"/>
                </a:solidFill>
              </a:rPr>
              <a:t>Palm </a:t>
            </a:r>
            <a:r>
              <a:rPr lang="es-ES" sz="2400" b="1" dirty="0" err="1">
                <a:solidFill>
                  <a:srgbClr val="424242"/>
                </a:solidFill>
              </a:rPr>
              <a:t>thicket</a:t>
            </a:r>
            <a:endParaRPr lang="es-ES" sz="2400" b="1" dirty="0">
              <a:solidFill>
                <a:srgbClr val="424242"/>
              </a:solidFill>
            </a:endParaRPr>
          </a:p>
          <a:p>
            <a:pPr algn="r"/>
            <a:r>
              <a:rPr lang="es-ES" sz="2400" b="1" dirty="0" err="1">
                <a:solidFill>
                  <a:srgbClr val="424242"/>
                </a:solidFill>
              </a:rPr>
              <a:t>Sabal</a:t>
            </a:r>
            <a:r>
              <a:rPr lang="es-ES" sz="2400" b="1" dirty="0">
                <a:solidFill>
                  <a:srgbClr val="424242"/>
                </a:solidFill>
              </a:rPr>
              <a:t> Palm Audubon </a:t>
            </a:r>
            <a:r>
              <a:rPr lang="es-ES" sz="2400" b="1" dirty="0" err="1">
                <a:solidFill>
                  <a:srgbClr val="424242"/>
                </a:solidFill>
              </a:rPr>
              <a:t>Sanctuary</a:t>
            </a:r>
            <a:endParaRPr lang="es-ES" sz="2400" b="1" dirty="0">
              <a:solidFill>
                <a:srgbClr val="424242"/>
              </a:solidFill>
            </a:endParaRPr>
          </a:p>
          <a:p>
            <a:pPr algn="r"/>
            <a:r>
              <a:rPr lang="es-ES" sz="2400" b="1" dirty="0">
                <a:solidFill>
                  <a:srgbClr val="424242"/>
                </a:solidFill>
              </a:rPr>
              <a:t>East of Brownsville</a:t>
            </a:r>
          </a:p>
        </p:txBody>
      </p:sp>
    </p:spTree>
    <p:extLst>
      <p:ext uri="{BB962C8B-B14F-4D97-AF65-F5344CB8AC3E}">
        <p14:creationId xmlns:p14="http://schemas.microsoft.com/office/powerpoint/2010/main" val="2768540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iding a snowboard down a beach&#10;&#10;Description automatically generated">
            <a:extLst>
              <a:ext uri="{FF2B5EF4-FFF2-40B4-BE49-F238E27FC236}">
                <a16:creationId xmlns:a16="http://schemas.microsoft.com/office/drawing/2014/main" id="{CAA3BA9E-6780-491D-8DA4-907FF5292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50" y="400048"/>
            <a:ext cx="8092305" cy="5029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FFB1A4-68C4-43A6-9042-AE24E07A082F}"/>
              </a:ext>
            </a:extLst>
          </p:cNvPr>
          <p:cNvSpPr txBox="1"/>
          <p:nvPr/>
        </p:nvSpPr>
        <p:spPr>
          <a:xfrm>
            <a:off x="2760532" y="4139026"/>
            <a:ext cx="7077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>
                <a:solidFill>
                  <a:srgbClr val="424242"/>
                </a:solidFill>
                <a:latin typeface="+mj-lt"/>
              </a:rPr>
              <a:t>Tidal</a:t>
            </a:r>
            <a:r>
              <a:rPr lang="es-ES" sz="2800" dirty="0">
                <a:solidFill>
                  <a:srgbClr val="424242"/>
                </a:solidFill>
                <a:latin typeface="+mj-lt"/>
              </a:rPr>
              <a:t> flat.</a:t>
            </a:r>
          </a:p>
          <a:p>
            <a:r>
              <a:rPr lang="es-ES" sz="2800" dirty="0" err="1">
                <a:solidFill>
                  <a:srgbClr val="424242"/>
                </a:solidFill>
                <a:latin typeface="+mj-lt"/>
              </a:rPr>
              <a:t>Remnants</a:t>
            </a:r>
            <a:r>
              <a:rPr lang="es-ES" sz="2800" dirty="0">
                <a:solidFill>
                  <a:srgbClr val="424242"/>
                </a:solidFill>
                <a:latin typeface="+mj-lt"/>
              </a:rPr>
              <a:t> of the Brownsville-Barril </a:t>
            </a:r>
            <a:r>
              <a:rPr lang="es-ES" sz="2800" dirty="0" err="1">
                <a:solidFill>
                  <a:srgbClr val="424242"/>
                </a:solidFill>
                <a:latin typeface="+mj-lt"/>
              </a:rPr>
              <a:t>complex</a:t>
            </a:r>
            <a:endParaRPr lang="es-ES" sz="2800" dirty="0">
              <a:solidFill>
                <a:srgbClr val="42424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9897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ign with white text&#10;&#10;Description automatically generated">
            <a:extLst>
              <a:ext uri="{FF2B5EF4-FFF2-40B4-BE49-F238E27FC236}">
                <a16:creationId xmlns:a16="http://schemas.microsoft.com/office/drawing/2014/main" id="{8C9F97AA-1FD2-498F-9969-1D2F8E94A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18" y="478172"/>
            <a:ext cx="6019909" cy="5513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854C1F-9854-4291-AF25-F94381BA26EA}"/>
              </a:ext>
            </a:extLst>
          </p:cNvPr>
          <p:cNvSpPr txBox="1"/>
          <p:nvPr/>
        </p:nvSpPr>
        <p:spPr>
          <a:xfrm>
            <a:off x="2570418" y="3512200"/>
            <a:ext cx="18941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Clay </a:t>
            </a:r>
            <a:r>
              <a:rPr lang="es-ES" sz="2400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dunes</a:t>
            </a:r>
            <a:r>
              <a:rPr lang="es-ES" sz="24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S" sz="2400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Remnants</a:t>
            </a:r>
            <a:r>
              <a:rPr lang="es-ES" sz="24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Brownsville-Barril </a:t>
            </a:r>
            <a:r>
              <a:rPr lang="es-ES" sz="2400" dirty="0" err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endParaRPr lang="es-ES" sz="2400" dirty="0">
              <a:solidFill>
                <a:srgbClr val="4242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4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1771</TotalTime>
  <Words>1545</Words>
  <Application>Microsoft Office PowerPoint</Application>
  <PresentationFormat>Widescreen</PresentationFormat>
  <Paragraphs>298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1_Office Theme</vt:lpstr>
      <vt:lpstr>Perspectives on the Lower Rio Grande: Archaeology, Linguistics and Ethnohistory (Native American Settlement and Immigration on the Delta) </vt:lpstr>
      <vt:lpstr>  The Environs of the Lower Rio Bravo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Trees of the Rio Grande Delta  </vt:lpstr>
      <vt:lpstr>Trees of the Rio Grande Delta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Table 5</vt:lpstr>
      <vt:lpstr>Table 5 cont.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ENTORNO DEL BAJO RÍO BRAVO</dc:title>
  <dc:creator>Elizabeth Salinas</dc:creator>
  <cp:lastModifiedBy>Diana Lara</cp:lastModifiedBy>
  <cp:revision>44</cp:revision>
  <cp:lastPrinted>2019-09-30T19:19:57Z</cp:lastPrinted>
  <dcterms:created xsi:type="dcterms:W3CDTF">2019-09-30T16:04:07Z</dcterms:created>
  <dcterms:modified xsi:type="dcterms:W3CDTF">2021-09-14T14:11:00Z</dcterms:modified>
</cp:coreProperties>
</file>