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6"/>
  </p:notesMasterIdLst>
  <p:handoutMasterIdLst>
    <p:handoutMasterId r:id="rId17"/>
  </p:handoutMasterIdLst>
  <p:sldIdLst>
    <p:sldId id="257" r:id="rId5"/>
    <p:sldId id="389" r:id="rId6"/>
    <p:sldId id="279" r:id="rId7"/>
    <p:sldId id="270" r:id="rId8"/>
    <p:sldId id="277" r:id="rId9"/>
    <p:sldId id="392" r:id="rId10"/>
    <p:sldId id="393" r:id="rId11"/>
    <p:sldId id="395" r:id="rId12"/>
    <p:sldId id="321" r:id="rId13"/>
    <p:sldId id="397" r:id="rId14"/>
    <p:sldId id="3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9" autoAdjust="0"/>
    <p:restoredTop sz="93725" autoAdjust="0"/>
  </p:normalViewPr>
  <p:slideViewPr>
    <p:cSldViewPr snapToGrid="0">
      <p:cViewPr>
        <p:scale>
          <a:sx n="100" d="100"/>
          <a:sy n="100" d="100"/>
        </p:scale>
        <p:origin x="1200" y="68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76401-2A6B-4872-9523-537F46C9B70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6C0075-431E-44B2-B352-54414F6872C5}">
      <dgm:prSet/>
      <dgm:spPr/>
      <dgm:t>
        <a:bodyPr/>
        <a:lstStyle/>
        <a:p>
          <a:pPr>
            <a:lnSpc>
              <a:spcPct val="100000"/>
            </a:lnSpc>
          </a:pPr>
          <a:r>
            <a:rPr lang="en-US"/>
            <a:t>A tutorial on sensitivity analyses in clinical trials: the what, why, when and how. (2013). BMC Medical Research Methodology.</a:t>
          </a:r>
        </a:p>
      </dgm:t>
    </dgm:pt>
    <dgm:pt modelId="{9EE7E8C6-0137-4602-B93B-D60E60E62F1B}" type="parTrans" cxnId="{63662D91-5A79-4AC2-B018-A80F7041936C}">
      <dgm:prSet/>
      <dgm:spPr/>
      <dgm:t>
        <a:bodyPr/>
        <a:lstStyle/>
        <a:p>
          <a:endParaRPr lang="en-US"/>
        </a:p>
      </dgm:t>
    </dgm:pt>
    <dgm:pt modelId="{9B177394-8C13-4E7C-B882-FB0F13FCFBB4}" type="sibTrans" cxnId="{63662D91-5A79-4AC2-B018-A80F7041936C}">
      <dgm:prSet/>
      <dgm:spPr/>
      <dgm:t>
        <a:bodyPr/>
        <a:lstStyle/>
        <a:p>
          <a:endParaRPr lang="en-US"/>
        </a:p>
      </dgm:t>
    </dgm:pt>
    <dgm:pt modelId="{0FD50882-809F-4442-9882-434CB375916B}">
      <dgm:prSet/>
      <dgm:spPr/>
      <dgm:t>
        <a:bodyPr/>
        <a:lstStyle/>
        <a:p>
          <a:pPr>
            <a:lnSpc>
              <a:spcPct val="100000"/>
            </a:lnSpc>
          </a:pPr>
          <a:r>
            <a:rPr lang="en-US"/>
            <a:t>Bernstein, L., Bellorado, D., &amp; Bruvold, W.H. (1986). Evaluation of a heart health education curriculum for preschoolers, parents, and teachers. Health education, 17 3, 14-7.</a:t>
          </a:r>
        </a:p>
      </dgm:t>
    </dgm:pt>
    <dgm:pt modelId="{D718ABEC-C9EB-4ADE-AF14-F83D25A1B8EE}" type="parTrans" cxnId="{060D6F9D-1F5A-453C-B0D5-91C3ECB611DB}">
      <dgm:prSet/>
      <dgm:spPr/>
      <dgm:t>
        <a:bodyPr/>
        <a:lstStyle/>
        <a:p>
          <a:endParaRPr lang="en-US"/>
        </a:p>
      </dgm:t>
    </dgm:pt>
    <dgm:pt modelId="{E4A79B08-60E8-418B-B507-14995266A5F8}" type="sibTrans" cxnId="{060D6F9D-1F5A-453C-B0D5-91C3ECB611DB}">
      <dgm:prSet/>
      <dgm:spPr/>
      <dgm:t>
        <a:bodyPr/>
        <a:lstStyle/>
        <a:p>
          <a:endParaRPr lang="en-US"/>
        </a:p>
      </dgm:t>
    </dgm:pt>
    <dgm:pt modelId="{FFD18B21-4A90-45C1-9315-C0375AF40242}">
      <dgm:prSet/>
      <dgm:spPr/>
      <dgm:t>
        <a:bodyPr/>
        <a:lstStyle/>
        <a:p>
          <a:pPr>
            <a:lnSpc>
              <a:spcPct val="100000"/>
            </a:lnSpc>
          </a:pPr>
          <a:r>
            <a:rPr lang="en-US"/>
            <a:t>Informatio</a:t>
          </a:r>
          <a:r>
            <a:rPr lang="es-MX"/>
            <a:t>Tanaka, Y., Castaño-Tostado, E., &amp; Odaka, Y. (1989). </a:t>
          </a:r>
          <a:r>
            <a:rPr lang="en-US"/>
            <a:t>Sensitivity Analysis in Factor Analysis: Methods and Software. SpringerLink.</a:t>
          </a:r>
        </a:p>
      </dgm:t>
    </dgm:pt>
    <dgm:pt modelId="{1163D9C2-59BE-4F24-BE25-18FDA182DCD4}" type="parTrans" cxnId="{37EB54F5-1117-487E-8622-EAF39B3E5FA2}">
      <dgm:prSet/>
      <dgm:spPr/>
      <dgm:t>
        <a:bodyPr/>
        <a:lstStyle/>
        <a:p>
          <a:endParaRPr lang="en-US"/>
        </a:p>
      </dgm:t>
    </dgm:pt>
    <dgm:pt modelId="{FA29D7E3-94BF-48EC-9ECC-342CE09F7493}" type="sibTrans" cxnId="{37EB54F5-1117-487E-8622-EAF39B3E5FA2}">
      <dgm:prSet/>
      <dgm:spPr/>
      <dgm:t>
        <a:bodyPr/>
        <a:lstStyle/>
        <a:p>
          <a:endParaRPr lang="en-US"/>
        </a:p>
      </dgm:t>
    </dgm:pt>
    <dgm:pt modelId="{5B8866B4-9B50-4458-9654-DCAE672DAEF9}">
      <dgm:prSet/>
      <dgm:spPr/>
      <dgm:t>
        <a:bodyPr/>
        <a:lstStyle/>
        <a:p>
          <a:pPr>
            <a:lnSpc>
              <a:spcPct val="100000"/>
            </a:lnSpc>
          </a:pPr>
          <a:r>
            <a:rPr lang="en-US"/>
            <a:t>Kohler U, Luniak MM. Data inspection using biplots. Stata Journal  2005. ; 5: 208–223.]</a:t>
          </a:r>
        </a:p>
      </dgm:t>
    </dgm:pt>
    <dgm:pt modelId="{99929699-562F-4C39-98E5-1119A9B15DA8}" type="parTrans" cxnId="{CDB11CF7-08CD-4D8D-B997-7C10D5058E6E}">
      <dgm:prSet/>
      <dgm:spPr/>
      <dgm:t>
        <a:bodyPr/>
        <a:lstStyle/>
        <a:p>
          <a:endParaRPr lang="en-US"/>
        </a:p>
      </dgm:t>
    </dgm:pt>
    <dgm:pt modelId="{2EF25835-E698-4280-8A59-6E1006D11C1D}" type="sibTrans" cxnId="{CDB11CF7-08CD-4D8D-B997-7C10D5058E6E}">
      <dgm:prSet/>
      <dgm:spPr/>
      <dgm:t>
        <a:bodyPr/>
        <a:lstStyle/>
        <a:p>
          <a:endParaRPr lang="en-US"/>
        </a:p>
      </dgm:t>
    </dgm:pt>
    <dgm:pt modelId="{E52333BF-E623-4A69-87D2-0B00E47D54B2}">
      <dgm:prSet/>
      <dgm:spPr/>
      <dgm:t>
        <a:bodyPr/>
        <a:lstStyle/>
        <a:p>
          <a:pPr>
            <a:lnSpc>
              <a:spcPct val="100000"/>
            </a:lnSpc>
          </a:pPr>
          <a:r>
            <a:rPr lang="en-US"/>
            <a:t>Seitz, H. H., Parker, J. C., Hanna, H. L., &amp; Hooge, G. C. (2021). Evaluation of a Health Education Intervention for Rural Preschool and Kindergarten Children in the Southeastern United States: A Cluster Randomized Trial. Journal of Human Sciences and Extension, 9(1), 4. DOI: https://doi.org/10.54718/OTUV4979</a:t>
          </a:r>
        </a:p>
      </dgm:t>
    </dgm:pt>
    <dgm:pt modelId="{F95B4AE2-939E-4A1A-84B2-C0AEAEDF3F32}" type="parTrans" cxnId="{96E8ECFD-B13A-4538-839C-9C5115E590BF}">
      <dgm:prSet/>
      <dgm:spPr/>
      <dgm:t>
        <a:bodyPr/>
        <a:lstStyle/>
        <a:p>
          <a:endParaRPr lang="en-US"/>
        </a:p>
      </dgm:t>
    </dgm:pt>
    <dgm:pt modelId="{06D339B7-0446-4A26-B80C-514D3487DDE2}" type="sibTrans" cxnId="{96E8ECFD-B13A-4538-839C-9C5115E590BF}">
      <dgm:prSet/>
      <dgm:spPr/>
      <dgm:t>
        <a:bodyPr/>
        <a:lstStyle/>
        <a:p>
          <a:endParaRPr lang="en-US"/>
        </a:p>
      </dgm:t>
    </dgm:pt>
    <dgm:pt modelId="{0AEC8684-14C8-45E5-ADB3-641E4FB99AAF}" type="pres">
      <dgm:prSet presAssocID="{53976401-2A6B-4872-9523-537F46C9B70D}" presName="root" presStyleCnt="0">
        <dgm:presLayoutVars>
          <dgm:dir/>
          <dgm:resizeHandles val="exact"/>
        </dgm:presLayoutVars>
      </dgm:prSet>
      <dgm:spPr/>
    </dgm:pt>
    <dgm:pt modelId="{1ACDB9DD-6638-4872-8BCF-D44AD4B1E21B}" type="pres">
      <dgm:prSet presAssocID="{FD6C0075-431E-44B2-B352-54414F6872C5}" presName="compNode" presStyleCnt="0"/>
      <dgm:spPr/>
    </dgm:pt>
    <dgm:pt modelId="{A3AB1675-353E-472C-A8BA-A3973A697922}" type="pres">
      <dgm:prSet presAssocID="{FD6C0075-431E-44B2-B352-54414F6872C5}" presName="bgRect" presStyleLbl="bgShp" presStyleIdx="0" presStyleCnt="5"/>
      <dgm:spPr/>
    </dgm:pt>
    <dgm:pt modelId="{5FC1BBB2-C3CD-4F13-9AD2-F3975671E6B8}" type="pres">
      <dgm:prSet presAssocID="{FD6C0075-431E-44B2-B352-54414F6872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0C939C85-9D13-475C-9909-7D7ADA005283}" type="pres">
      <dgm:prSet presAssocID="{FD6C0075-431E-44B2-B352-54414F6872C5}" presName="spaceRect" presStyleCnt="0"/>
      <dgm:spPr/>
    </dgm:pt>
    <dgm:pt modelId="{0AD88261-A7F4-45D6-BD54-B0BA02C73C86}" type="pres">
      <dgm:prSet presAssocID="{FD6C0075-431E-44B2-B352-54414F6872C5}" presName="parTx" presStyleLbl="revTx" presStyleIdx="0" presStyleCnt="5">
        <dgm:presLayoutVars>
          <dgm:chMax val="0"/>
          <dgm:chPref val="0"/>
        </dgm:presLayoutVars>
      </dgm:prSet>
      <dgm:spPr/>
    </dgm:pt>
    <dgm:pt modelId="{9A2EE245-1D63-4EC5-96C3-927F02977623}" type="pres">
      <dgm:prSet presAssocID="{9B177394-8C13-4E7C-B882-FB0F13FCFBB4}" presName="sibTrans" presStyleCnt="0"/>
      <dgm:spPr/>
    </dgm:pt>
    <dgm:pt modelId="{0364AEBB-2B77-4B1F-BD77-CE749C2DF79E}" type="pres">
      <dgm:prSet presAssocID="{0FD50882-809F-4442-9882-434CB375916B}" presName="compNode" presStyleCnt="0"/>
      <dgm:spPr/>
    </dgm:pt>
    <dgm:pt modelId="{57C7656A-6A7F-4E65-8CAB-99E1F71F094F}" type="pres">
      <dgm:prSet presAssocID="{0FD50882-809F-4442-9882-434CB375916B}" presName="bgRect" presStyleLbl="bgShp" presStyleIdx="1" presStyleCnt="5"/>
      <dgm:spPr/>
    </dgm:pt>
    <dgm:pt modelId="{7B500BF2-1CBC-48B4-83D5-CA75145A8973}" type="pres">
      <dgm:prSet presAssocID="{0FD50882-809F-4442-9882-434CB37591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3336A9B9-796E-4F52-A8A0-F503FE9982BB}" type="pres">
      <dgm:prSet presAssocID="{0FD50882-809F-4442-9882-434CB375916B}" presName="spaceRect" presStyleCnt="0"/>
      <dgm:spPr/>
    </dgm:pt>
    <dgm:pt modelId="{EA638865-9713-44B1-A305-A98C2A0EFA6B}" type="pres">
      <dgm:prSet presAssocID="{0FD50882-809F-4442-9882-434CB375916B}" presName="parTx" presStyleLbl="revTx" presStyleIdx="1" presStyleCnt="5">
        <dgm:presLayoutVars>
          <dgm:chMax val="0"/>
          <dgm:chPref val="0"/>
        </dgm:presLayoutVars>
      </dgm:prSet>
      <dgm:spPr/>
    </dgm:pt>
    <dgm:pt modelId="{3523FA3C-B6A0-46AD-82FD-04FF15327544}" type="pres">
      <dgm:prSet presAssocID="{E4A79B08-60E8-418B-B507-14995266A5F8}" presName="sibTrans" presStyleCnt="0"/>
      <dgm:spPr/>
    </dgm:pt>
    <dgm:pt modelId="{2F533007-49E3-4503-9C36-4B8C0BDD309B}" type="pres">
      <dgm:prSet presAssocID="{FFD18B21-4A90-45C1-9315-C0375AF40242}" presName="compNode" presStyleCnt="0"/>
      <dgm:spPr/>
    </dgm:pt>
    <dgm:pt modelId="{907FB1BA-86C0-41F1-86DC-130BD8D3407D}" type="pres">
      <dgm:prSet presAssocID="{FFD18B21-4A90-45C1-9315-C0375AF40242}" presName="bgRect" presStyleLbl="bgShp" presStyleIdx="2" presStyleCnt="5"/>
      <dgm:spPr/>
    </dgm:pt>
    <dgm:pt modelId="{76D8BFED-17C6-47F9-AE5A-E974FD9802C5}" type="pres">
      <dgm:prSet presAssocID="{FFD18B21-4A90-45C1-9315-C0375AF402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7238D03C-101C-4D5C-AC5D-99C6B9A57EE1}" type="pres">
      <dgm:prSet presAssocID="{FFD18B21-4A90-45C1-9315-C0375AF40242}" presName="spaceRect" presStyleCnt="0"/>
      <dgm:spPr/>
    </dgm:pt>
    <dgm:pt modelId="{483F5852-D6AE-4A6C-B8AD-DFA0C2421859}" type="pres">
      <dgm:prSet presAssocID="{FFD18B21-4A90-45C1-9315-C0375AF40242}" presName="parTx" presStyleLbl="revTx" presStyleIdx="2" presStyleCnt="5">
        <dgm:presLayoutVars>
          <dgm:chMax val="0"/>
          <dgm:chPref val="0"/>
        </dgm:presLayoutVars>
      </dgm:prSet>
      <dgm:spPr/>
    </dgm:pt>
    <dgm:pt modelId="{0562BF89-4EE9-4A9B-97D2-6A5CD4BF11B8}" type="pres">
      <dgm:prSet presAssocID="{FA29D7E3-94BF-48EC-9ECC-342CE09F7493}" presName="sibTrans" presStyleCnt="0"/>
      <dgm:spPr/>
    </dgm:pt>
    <dgm:pt modelId="{1D0B53C8-ED6B-4512-A5DD-A9A787CDF1F8}" type="pres">
      <dgm:prSet presAssocID="{5B8866B4-9B50-4458-9654-DCAE672DAEF9}" presName="compNode" presStyleCnt="0"/>
      <dgm:spPr/>
    </dgm:pt>
    <dgm:pt modelId="{9425B224-3667-480F-85D6-43DBE2953FF0}" type="pres">
      <dgm:prSet presAssocID="{5B8866B4-9B50-4458-9654-DCAE672DAEF9}" presName="bgRect" presStyleLbl="bgShp" presStyleIdx="3" presStyleCnt="5"/>
      <dgm:spPr/>
    </dgm:pt>
    <dgm:pt modelId="{E9CFBD3A-F21A-4934-8C41-6BDA801983C4}" type="pres">
      <dgm:prSet presAssocID="{5B8866B4-9B50-4458-9654-DCAE672DAEF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VD player"/>
        </a:ext>
      </dgm:extLst>
    </dgm:pt>
    <dgm:pt modelId="{F3B7765A-6680-430B-8AFD-61A5DAD24CE0}" type="pres">
      <dgm:prSet presAssocID="{5B8866B4-9B50-4458-9654-DCAE672DAEF9}" presName="spaceRect" presStyleCnt="0"/>
      <dgm:spPr/>
    </dgm:pt>
    <dgm:pt modelId="{6F0069A9-7CBE-45AB-A4E5-7B18C160FC27}" type="pres">
      <dgm:prSet presAssocID="{5B8866B4-9B50-4458-9654-DCAE672DAEF9}" presName="parTx" presStyleLbl="revTx" presStyleIdx="3" presStyleCnt="5">
        <dgm:presLayoutVars>
          <dgm:chMax val="0"/>
          <dgm:chPref val="0"/>
        </dgm:presLayoutVars>
      </dgm:prSet>
      <dgm:spPr/>
    </dgm:pt>
    <dgm:pt modelId="{CBDD425D-8A4A-4B39-B05B-AE5359F78A4A}" type="pres">
      <dgm:prSet presAssocID="{2EF25835-E698-4280-8A59-6E1006D11C1D}" presName="sibTrans" presStyleCnt="0"/>
      <dgm:spPr/>
    </dgm:pt>
    <dgm:pt modelId="{3A92F9BF-BEFA-4C93-8AC3-8DD57487B3E8}" type="pres">
      <dgm:prSet presAssocID="{E52333BF-E623-4A69-87D2-0B00E47D54B2}" presName="compNode" presStyleCnt="0"/>
      <dgm:spPr/>
    </dgm:pt>
    <dgm:pt modelId="{81BF95B3-86D8-4362-8F0A-023453681E10}" type="pres">
      <dgm:prSet presAssocID="{E52333BF-E623-4A69-87D2-0B00E47D54B2}" presName="bgRect" presStyleLbl="bgShp" presStyleIdx="4" presStyleCnt="5"/>
      <dgm:spPr/>
    </dgm:pt>
    <dgm:pt modelId="{7234209C-972F-4A7D-B33D-53D50A7E5659}" type="pres">
      <dgm:prSet presAssocID="{E52333BF-E623-4A69-87D2-0B00E47D54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apanese Dolls"/>
        </a:ext>
      </dgm:extLst>
    </dgm:pt>
    <dgm:pt modelId="{EE6B2B12-3C12-4E6B-B80C-5B6DCA4540C0}" type="pres">
      <dgm:prSet presAssocID="{E52333BF-E623-4A69-87D2-0B00E47D54B2}" presName="spaceRect" presStyleCnt="0"/>
      <dgm:spPr/>
    </dgm:pt>
    <dgm:pt modelId="{5AEF5EAA-1DA9-4078-991C-2D0A844FD02B}" type="pres">
      <dgm:prSet presAssocID="{E52333BF-E623-4A69-87D2-0B00E47D54B2}" presName="parTx" presStyleLbl="revTx" presStyleIdx="4" presStyleCnt="5">
        <dgm:presLayoutVars>
          <dgm:chMax val="0"/>
          <dgm:chPref val="0"/>
        </dgm:presLayoutVars>
      </dgm:prSet>
      <dgm:spPr/>
    </dgm:pt>
  </dgm:ptLst>
  <dgm:cxnLst>
    <dgm:cxn modelId="{246A3420-C794-4113-8630-4D07136B9657}" type="presOf" srcId="{0FD50882-809F-4442-9882-434CB375916B}" destId="{EA638865-9713-44B1-A305-A98C2A0EFA6B}" srcOrd="0" destOrd="0" presId="urn:microsoft.com/office/officeart/2018/2/layout/IconVerticalSolidList"/>
    <dgm:cxn modelId="{C5D6E05D-2386-4A86-85BB-7BE5DEEB2B53}" type="presOf" srcId="{53976401-2A6B-4872-9523-537F46C9B70D}" destId="{0AEC8684-14C8-45E5-ADB3-641E4FB99AAF}" srcOrd="0" destOrd="0" presId="urn:microsoft.com/office/officeart/2018/2/layout/IconVerticalSolidList"/>
    <dgm:cxn modelId="{315E0C7D-470F-4B5F-B7DF-00842BE2088E}" type="presOf" srcId="{5B8866B4-9B50-4458-9654-DCAE672DAEF9}" destId="{6F0069A9-7CBE-45AB-A4E5-7B18C160FC27}" srcOrd="0" destOrd="0" presId="urn:microsoft.com/office/officeart/2018/2/layout/IconVerticalSolidList"/>
    <dgm:cxn modelId="{D757A183-15BC-4DCB-B5A8-381EA1E592ED}" type="presOf" srcId="{E52333BF-E623-4A69-87D2-0B00E47D54B2}" destId="{5AEF5EAA-1DA9-4078-991C-2D0A844FD02B}" srcOrd="0" destOrd="0" presId="urn:microsoft.com/office/officeart/2018/2/layout/IconVerticalSolidList"/>
    <dgm:cxn modelId="{92C1BE88-BDBA-4B92-B8A2-EFFE00AC1F07}" type="presOf" srcId="{FD6C0075-431E-44B2-B352-54414F6872C5}" destId="{0AD88261-A7F4-45D6-BD54-B0BA02C73C86}" srcOrd="0" destOrd="0" presId="urn:microsoft.com/office/officeart/2018/2/layout/IconVerticalSolidList"/>
    <dgm:cxn modelId="{63662D91-5A79-4AC2-B018-A80F7041936C}" srcId="{53976401-2A6B-4872-9523-537F46C9B70D}" destId="{FD6C0075-431E-44B2-B352-54414F6872C5}" srcOrd="0" destOrd="0" parTransId="{9EE7E8C6-0137-4602-B93B-D60E60E62F1B}" sibTransId="{9B177394-8C13-4E7C-B882-FB0F13FCFBB4}"/>
    <dgm:cxn modelId="{060D6F9D-1F5A-453C-B0D5-91C3ECB611DB}" srcId="{53976401-2A6B-4872-9523-537F46C9B70D}" destId="{0FD50882-809F-4442-9882-434CB375916B}" srcOrd="1" destOrd="0" parTransId="{D718ABEC-C9EB-4ADE-AF14-F83D25A1B8EE}" sibTransId="{E4A79B08-60E8-418B-B507-14995266A5F8}"/>
    <dgm:cxn modelId="{C009BDCA-7444-4959-AC54-2C65B826A719}" type="presOf" srcId="{FFD18B21-4A90-45C1-9315-C0375AF40242}" destId="{483F5852-D6AE-4A6C-B8AD-DFA0C2421859}" srcOrd="0" destOrd="0" presId="urn:microsoft.com/office/officeart/2018/2/layout/IconVerticalSolidList"/>
    <dgm:cxn modelId="{37EB54F5-1117-487E-8622-EAF39B3E5FA2}" srcId="{53976401-2A6B-4872-9523-537F46C9B70D}" destId="{FFD18B21-4A90-45C1-9315-C0375AF40242}" srcOrd="2" destOrd="0" parTransId="{1163D9C2-59BE-4F24-BE25-18FDA182DCD4}" sibTransId="{FA29D7E3-94BF-48EC-9ECC-342CE09F7493}"/>
    <dgm:cxn modelId="{CDB11CF7-08CD-4D8D-B997-7C10D5058E6E}" srcId="{53976401-2A6B-4872-9523-537F46C9B70D}" destId="{5B8866B4-9B50-4458-9654-DCAE672DAEF9}" srcOrd="3" destOrd="0" parTransId="{99929699-562F-4C39-98E5-1119A9B15DA8}" sibTransId="{2EF25835-E698-4280-8A59-6E1006D11C1D}"/>
    <dgm:cxn modelId="{96E8ECFD-B13A-4538-839C-9C5115E590BF}" srcId="{53976401-2A6B-4872-9523-537F46C9B70D}" destId="{E52333BF-E623-4A69-87D2-0B00E47D54B2}" srcOrd="4" destOrd="0" parTransId="{F95B4AE2-939E-4A1A-84B2-C0AEAEDF3F32}" sibTransId="{06D339B7-0446-4A26-B80C-514D3487DDE2}"/>
    <dgm:cxn modelId="{53B0130F-56F0-4627-9BF9-E9EE505DAB5C}" type="presParOf" srcId="{0AEC8684-14C8-45E5-ADB3-641E4FB99AAF}" destId="{1ACDB9DD-6638-4872-8BCF-D44AD4B1E21B}" srcOrd="0" destOrd="0" presId="urn:microsoft.com/office/officeart/2018/2/layout/IconVerticalSolidList"/>
    <dgm:cxn modelId="{BFE3DE96-DE55-44D5-9D8C-2DFF98DC177F}" type="presParOf" srcId="{1ACDB9DD-6638-4872-8BCF-D44AD4B1E21B}" destId="{A3AB1675-353E-472C-A8BA-A3973A697922}" srcOrd="0" destOrd="0" presId="urn:microsoft.com/office/officeart/2018/2/layout/IconVerticalSolidList"/>
    <dgm:cxn modelId="{78689ED3-6781-405F-B425-F6953BE9231B}" type="presParOf" srcId="{1ACDB9DD-6638-4872-8BCF-D44AD4B1E21B}" destId="{5FC1BBB2-C3CD-4F13-9AD2-F3975671E6B8}" srcOrd="1" destOrd="0" presId="urn:microsoft.com/office/officeart/2018/2/layout/IconVerticalSolidList"/>
    <dgm:cxn modelId="{2ACE5E7D-623C-479A-ADB2-2ACDD68D931C}" type="presParOf" srcId="{1ACDB9DD-6638-4872-8BCF-D44AD4B1E21B}" destId="{0C939C85-9D13-475C-9909-7D7ADA005283}" srcOrd="2" destOrd="0" presId="urn:microsoft.com/office/officeart/2018/2/layout/IconVerticalSolidList"/>
    <dgm:cxn modelId="{67EA8688-C0FA-47C9-97E1-242863D6F5D7}" type="presParOf" srcId="{1ACDB9DD-6638-4872-8BCF-D44AD4B1E21B}" destId="{0AD88261-A7F4-45D6-BD54-B0BA02C73C86}" srcOrd="3" destOrd="0" presId="urn:microsoft.com/office/officeart/2018/2/layout/IconVerticalSolidList"/>
    <dgm:cxn modelId="{1F1AA5E3-7C2B-4CD0-AD04-0C56B5E942E8}" type="presParOf" srcId="{0AEC8684-14C8-45E5-ADB3-641E4FB99AAF}" destId="{9A2EE245-1D63-4EC5-96C3-927F02977623}" srcOrd="1" destOrd="0" presId="urn:microsoft.com/office/officeart/2018/2/layout/IconVerticalSolidList"/>
    <dgm:cxn modelId="{E098DFD0-CB06-4CC7-ADB0-39B4F97A7762}" type="presParOf" srcId="{0AEC8684-14C8-45E5-ADB3-641E4FB99AAF}" destId="{0364AEBB-2B77-4B1F-BD77-CE749C2DF79E}" srcOrd="2" destOrd="0" presId="urn:microsoft.com/office/officeart/2018/2/layout/IconVerticalSolidList"/>
    <dgm:cxn modelId="{9EDA1905-1CBC-4BC4-A38D-A26455F9EE3D}" type="presParOf" srcId="{0364AEBB-2B77-4B1F-BD77-CE749C2DF79E}" destId="{57C7656A-6A7F-4E65-8CAB-99E1F71F094F}" srcOrd="0" destOrd="0" presId="urn:microsoft.com/office/officeart/2018/2/layout/IconVerticalSolidList"/>
    <dgm:cxn modelId="{310BE835-EFB1-4F32-9590-56C1E315E86E}" type="presParOf" srcId="{0364AEBB-2B77-4B1F-BD77-CE749C2DF79E}" destId="{7B500BF2-1CBC-48B4-83D5-CA75145A8973}" srcOrd="1" destOrd="0" presId="urn:microsoft.com/office/officeart/2018/2/layout/IconVerticalSolidList"/>
    <dgm:cxn modelId="{3AC1299A-2E60-4264-8765-A05FCF6FD381}" type="presParOf" srcId="{0364AEBB-2B77-4B1F-BD77-CE749C2DF79E}" destId="{3336A9B9-796E-4F52-A8A0-F503FE9982BB}" srcOrd="2" destOrd="0" presId="urn:microsoft.com/office/officeart/2018/2/layout/IconVerticalSolidList"/>
    <dgm:cxn modelId="{EA9F8B7E-3D5C-4FDC-88F2-F2199338E834}" type="presParOf" srcId="{0364AEBB-2B77-4B1F-BD77-CE749C2DF79E}" destId="{EA638865-9713-44B1-A305-A98C2A0EFA6B}" srcOrd="3" destOrd="0" presId="urn:microsoft.com/office/officeart/2018/2/layout/IconVerticalSolidList"/>
    <dgm:cxn modelId="{3CDB9976-F3DB-4629-82A5-9D573FFFD702}" type="presParOf" srcId="{0AEC8684-14C8-45E5-ADB3-641E4FB99AAF}" destId="{3523FA3C-B6A0-46AD-82FD-04FF15327544}" srcOrd="3" destOrd="0" presId="urn:microsoft.com/office/officeart/2018/2/layout/IconVerticalSolidList"/>
    <dgm:cxn modelId="{ACC72707-FC6D-422A-89F8-C9BCC53DC1B2}" type="presParOf" srcId="{0AEC8684-14C8-45E5-ADB3-641E4FB99AAF}" destId="{2F533007-49E3-4503-9C36-4B8C0BDD309B}" srcOrd="4" destOrd="0" presId="urn:microsoft.com/office/officeart/2018/2/layout/IconVerticalSolidList"/>
    <dgm:cxn modelId="{888B1758-7598-4DA5-A086-307A36361404}" type="presParOf" srcId="{2F533007-49E3-4503-9C36-4B8C0BDD309B}" destId="{907FB1BA-86C0-41F1-86DC-130BD8D3407D}" srcOrd="0" destOrd="0" presId="urn:microsoft.com/office/officeart/2018/2/layout/IconVerticalSolidList"/>
    <dgm:cxn modelId="{FE8F5551-5314-4E44-9BCF-94604A8160C6}" type="presParOf" srcId="{2F533007-49E3-4503-9C36-4B8C0BDD309B}" destId="{76D8BFED-17C6-47F9-AE5A-E974FD9802C5}" srcOrd="1" destOrd="0" presId="urn:microsoft.com/office/officeart/2018/2/layout/IconVerticalSolidList"/>
    <dgm:cxn modelId="{B24A85FD-50E9-4368-8012-28F9451F9FF0}" type="presParOf" srcId="{2F533007-49E3-4503-9C36-4B8C0BDD309B}" destId="{7238D03C-101C-4D5C-AC5D-99C6B9A57EE1}" srcOrd="2" destOrd="0" presId="urn:microsoft.com/office/officeart/2018/2/layout/IconVerticalSolidList"/>
    <dgm:cxn modelId="{DC3B9C48-6B33-4DAA-B6EF-C14D9253DEDF}" type="presParOf" srcId="{2F533007-49E3-4503-9C36-4B8C0BDD309B}" destId="{483F5852-D6AE-4A6C-B8AD-DFA0C2421859}" srcOrd="3" destOrd="0" presId="urn:microsoft.com/office/officeart/2018/2/layout/IconVerticalSolidList"/>
    <dgm:cxn modelId="{255E57AE-8818-4535-BC54-8A4019C9CCB4}" type="presParOf" srcId="{0AEC8684-14C8-45E5-ADB3-641E4FB99AAF}" destId="{0562BF89-4EE9-4A9B-97D2-6A5CD4BF11B8}" srcOrd="5" destOrd="0" presId="urn:microsoft.com/office/officeart/2018/2/layout/IconVerticalSolidList"/>
    <dgm:cxn modelId="{85403B0D-A5BA-4920-86CC-EBB626195FAB}" type="presParOf" srcId="{0AEC8684-14C8-45E5-ADB3-641E4FB99AAF}" destId="{1D0B53C8-ED6B-4512-A5DD-A9A787CDF1F8}" srcOrd="6" destOrd="0" presId="urn:microsoft.com/office/officeart/2018/2/layout/IconVerticalSolidList"/>
    <dgm:cxn modelId="{B8CA331A-8E4B-487D-9887-A12C87F36597}" type="presParOf" srcId="{1D0B53C8-ED6B-4512-A5DD-A9A787CDF1F8}" destId="{9425B224-3667-480F-85D6-43DBE2953FF0}" srcOrd="0" destOrd="0" presId="urn:microsoft.com/office/officeart/2018/2/layout/IconVerticalSolidList"/>
    <dgm:cxn modelId="{50D3C3B0-ADA1-4759-8D0F-A32220E2F6F3}" type="presParOf" srcId="{1D0B53C8-ED6B-4512-A5DD-A9A787CDF1F8}" destId="{E9CFBD3A-F21A-4934-8C41-6BDA801983C4}" srcOrd="1" destOrd="0" presId="urn:microsoft.com/office/officeart/2018/2/layout/IconVerticalSolidList"/>
    <dgm:cxn modelId="{EF6EEBD1-EF37-4A3D-A9BC-3AB372EEB400}" type="presParOf" srcId="{1D0B53C8-ED6B-4512-A5DD-A9A787CDF1F8}" destId="{F3B7765A-6680-430B-8AFD-61A5DAD24CE0}" srcOrd="2" destOrd="0" presId="urn:microsoft.com/office/officeart/2018/2/layout/IconVerticalSolidList"/>
    <dgm:cxn modelId="{90D0FD33-A902-4F41-8419-4DF3E7791A93}" type="presParOf" srcId="{1D0B53C8-ED6B-4512-A5DD-A9A787CDF1F8}" destId="{6F0069A9-7CBE-45AB-A4E5-7B18C160FC27}" srcOrd="3" destOrd="0" presId="urn:microsoft.com/office/officeart/2018/2/layout/IconVerticalSolidList"/>
    <dgm:cxn modelId="{848D0E66-4518-41EA-899E-BB92953DF1FA}" type="presParOf" srcId="{0AEC8684-14C8-45E5-ADB3-641E4FB99AAF}" destId="{CBDD425D-8A4A-4B39-B05B-AE5359F78A4A}" srcOrd="7" destOrd="0" presId="urn:microsoft.com/office/officeart/2018/2/layout/IconVerticalSolidList"/>
    <dgm:cxn modelId="{784F516B-8FD1-427B-9BCA-2D6AD6A0EC1E}" type="presParOf" srcId="{0AEC8684-14C8-45E5-ADB3-641E4FB99AAF}" destId="{3A92F9BF-BEFA-4C93-8AC3-8DD57487B3E8}" srcOrd="8" destOrd="0" presId="urn:microsoft.com/office/officeart/2018/2/layout/IconVerticalSolidList"/>
    <dgm:cxn modelId="{954A2080-A305-4DDB-98CB-EB472864F187}" type="presParOf" srcId="{3A92F9BF-BEFA-4C93-8AC3-8DD57487B3E8}" destId="{81BF95B3-86D8-4362-8F0A-023453681E10}" srcOrd="0" destOrd="0" presId="urn:microsoft.com/office/officeart/2018/2/layout/IconVerticalSolidList"/>
    <dgm:cxn modelId="{1B6461B8-E286-41D2-B44F-74978541D806}" type="presParOf" srcId="{3A92F9BF-BEFA-4C93-8AC3-8DD57487B3E8}" destId="{7234209C-972F-4A7D-B33D-53D50A7E5659}" srcOrd="1" destOrd="0" presId="urn:microsoft.com/office/officeart/2018/2/layout/IconVerticalSolidList"/>
    <dgm:cxn modelId="{74467F7E-7E96-4D02-849A-67CDF3922ED6}" type="presParOf" srcId="{3A92F9BF-BEFA-4C93-8AC3-8DD57487B3E8}" destId="{EE6B2B12-3C12-4E6B-B80C-5B6DCA4540C0}" srcOrd="2" destOrd="0" presId="urn:microsoft.com/office/officeart/2018/2/layout/IconVerticalSolidList"/>
    <dgm:cxn modelId="{2E17C962-80E1-4FD3-BF9F-9F1B7CFED8E0}" type="presParOf" srcId="{3A92F9BF-BEFA-4C93-8AC3-8DD57487B3E8}" destId="{5AEF5EAA-1DA9-4078-991C-2D0A844FD0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B1675-353E-472C-A8BA-A3973A697922}">
      <dsp:nvSpPr>
        <dsp:cNvPr id="0" name=""/>
        <dsp:cNvSpPr/>
      </dsp:nvSpPr>
      <dsp:spPr>
        <a:xfrm>
          <a:off x="0" y="4286"/>
          <a:ext cx="9249224" cy="374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1BBB2-C3CD-4F13-9AD2-F3975671E6B8}">
      <dsp:nvSpPr>
        <dsp:cNvPr id="0" name=""/>
        <dsp:cNvSpPr/>
      </dsp:nvSpPr>
      <dsp:spPr>
        <a:xfrm>
          <a:off x="113256" y="88526"/>
          <a:ext cx="206122" cy="205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88261-A7F4-45D6-BD54-B0BA02C73C86}">
      <dsp:nvSpPr>
        <dsp:cNvPr id="0" name=""/>
        <dsp:cNvSpPr/>
      </dsp:nvSpPr>
      <dsp:spPr>
        <a:xfrm>
          <a:off x="432636" y="4286"/>
          <a:ext cx="8713304" cy="5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6" tIns="59436" rIns="59436" bIns="59436" numCol="1" spcCol="1270" anchor="ctr" anchorCtr="0">
          <a:noAutofit/>
        </a:bodyPr>
        <a:lstStyle/>
        <a:p>
          <a:pPr marL="0" lvl="0" indent="0" algn="l" defTabSz="622300">
            <a:lnSpc>
              <a:spcPct val="100000"/>
            </a:lnSpc>
            <a:spcBef>
              <a:spcPct val="0"/>
            </a:spcBef>
            <a:spcAft>
              <a:spcPct val="35000"/>
            </a:spcAft>
            <a:buNone/>
          </a:pPr>
          <a:r>
            <a:rPr lang="en-US" sz="1400" kern="1200"/>
            <a:t>A tutorial on sensitivity analyses in clinical trials: the what, why, when and how. (2013). BMC Medical Research Methodology.</a:t>
          </a:r>
        </a:p>
      </dsp:txBody>
      <dsp:txXfrm>
        <a:off x="432636" y="4286"/>
        <a:ext cx="8713304" cy="561604"/>
      </dsp:txXfrm>
    </dsp:sp>
    <dsp:sp modelId="{57C7656A-6A7F-4E65-8CAB-99E1F71F094F}">
      <dsp:nvSpPr>
        <dsp:cNvPr id="0" name=""/>
        <dsp:cNvSpPr/>
      </dsp:nvSpPr>
      <dsp:spPr>
        <a:xfrm>
          <a:off x="0" y="706291"/>
          <a:ext cx="9249224" cy="374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00BF2-1CBC-48B4-83D5-CA75145A8973}">
      <dsp:nvSpPr>
        <dsp:cNvPr id="0" name=""/>
        <dsp:cNvSpPr/>
      </dsp:nvSpPr>
      <dsp:spPr>
        <a:xfrm>
          <a:off x="113256" y="790532"/>
          <a:ext cx="206122" cy="205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8865-9713-44B1-A305-A98C2A0EFA6B}">
      <dsp:nvSpPr>
        <dsp:cNvPr id="0" name=""/>
        <dsp:cNvSpPr/>
      </dsp:nvSpPr>
      <dsp:spPr>
        <a:xfrm>
          <a:off x="432636" y="706291"/>
          <a:ext cx="8713304" cy="5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6" tIns="59436" rIns="59436" bIns="59436" numCol="1" spcCol="1270" anchor="ctr" anchorCtr="0">
          <a:noAutofit/>
        </a:bodyPr>
        <a:lstStyle/>
        <a:p>
          <a:pPr marL="0" lvl="0" indent="0" algn="l" defTabSz="622300">
            <a:lnSpc>
              <a:spcPct val="100000"/>
            </a:lnSpc>
            <a:spcBef>
              <a:spcPct val="0"/>
            </a:spcBef>
            <a:spcAft>
              <a:spcPct val="35000"/>
            </a:spcAft>
            <a:buNone/>
          </a:pPr>
          <a:r>
            <a:rPr lang="en-US" sz="1400" kern="1200"/>
            <a:t>Bernstein, L., Bellorado, D., &amp; Bruvold, W.H. (1986). Evaluation of a heart health education curriculum for preschoolers, parents, and teachers. Health education, 17 3, 14-7.</a:t>
          </a:r>
        </a:p>
      </dsp:txBody>
      <dsp:txXfrm>
        <a:off x="432636" y="706291"/>
        <a:ext cx="8713304" cy="561604"/>
      </dsp:txXfrm>
    </dsp:sp>
    <dsp:sp modelId="{907FB1BA-86C0-41F1-86DC-130BD8D3407D}">
      <dsp:nvSpPr>
        <dsp:cNvPr id="0" name=""/>
        <dsp:cNvSpPr/>
      </dsp:nvSpPr>
      <dsp:spPr>
        <a:xfrm>
          <a:off x="0" y="1408297"/>
          <a:ext cx="9249224" cy="374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8BFED-17C6-47F9-AE5A-E974FD9802C5}">
      <dsp:nvSpPr>
        <dsp:cNvPr id="0" name=""/>
        <dsp:cNvSpPr/>
      </dsp:nvSpPr>
      <dsp:spPr>
        <a:xfrm>
          <a:off x="113256" y="1492538"/>
          <a:ext cx="206122" cy="205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F5852-D6AE-4A6C-B8AD-DFA0C2421859}">
      <dsp:nvSpPr>
        <dsp:cNvPr id="0" name=""/>
        <dsp:cNvSpPr/>
      </dsp:nvSpPr>
      <dsp:spPr>
        <a:xfrm>
          <a:off x="432636" y="1408297"/>
          <a:ext cx="8713304" cy="5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6" tIns="59436" rIns="59436" bIns="59436" numCol="1" spcCol="1270" anchor="ctr" anchorCtr="0">
          <a:noAutofit/>
        </a:bodyPr>
        <a:lstStyle/>
        <a:p>
          <a:pPr marL="0" lvl="0" indent="0" algn="l" defTabSz="622300">
            <a:lnSpc>
              <a:spcPct val="100000"/>
            </a:lnSpc>
            <a:spcBef>
              <a:spcPct val="0"/>
            </a:spcBef>
            <a:spcAft>
              <a:spcPct val="35000"/>
            </a:spcAft>
            <a:buNone/>
          </a:pPr>
          <a:r>
            <a:rPr lang="en-US" sz="1400" kern="1200"/>
            <a:t>Informatio</a:t>
          </a:r>
          <a:r>
            <a:rPr lang="es-MX" sz="1400" kern="1200"/>
            <a:t>Tanaka, Y., Castaño-Tostado, E., &amp; Odaka, Y. (1989). </a:t>
          </a:r>
          <a:r>
            <a:rPr lang="en-US" sz="1400" kern="1200"/>
            <a:t>Sensitivity Analysis in Factor Analysis: Methods and Software. SpringerLink.</a:t>
          </a:r>
        </a:p>
      </dsp:txBody>
      <dsp:txXfrm>
        <a:off x="432636" y="1408297"/>
        <a:ext cx="8713304" cy="561604"/>
      </dsp:txXfrm>
    </dsp:sp>
    <dsp:sp modelId="{9425B224-3667-480F-85D6-43DBE2953FF0}">
      <dsp:nvSpPr>
        <dsp:cNvPr id="0" name=""/>
        <dsp:cNvSpPr/>
      </dsp:nvSpPr>
      <dsp:spPr>
        <a:xfrm>
          <a:off x="0" y="2110303"/>
          <a:ext cx="9249224" cy="374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FBD3A-F21A-4934-8C41-6BDA801983C4}">
      <dsp:nvSpPr>
        <dsp:cNvPr id="0" name=""/>
        <dsp:cNvSpPr/>
      </dsp:nvSpPr>
      <dsp:spPr>
        <a:xfrm>
          <a:off x="113256" y="2194544"/>
          <a:ext cx="206122" cy="2059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069A9-7CBE-45AB-A4E5-7B18C160FC27}">
      <dsp:nvSpPr>
        <dsp:cNvPr id="0" name=""/>
        <dsp:cNvSpPr/>
      </dsp:nvSpPr>
      <dsp:spPr>
        <a:xfrm>
          <a:off x="432636" y="2110303"/>
          <a:ext cx="8713304" cy="5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6" tIns="59436" rIns="59436" bIns="59436" numCol="1" spcCol="1270" anchor="ctr" anchorCtr="0">
          <a:noAutofit/>
        </a:bodyPr>
        <a:lstStyle/>
        <a:p>
          <a:pPr marL="0" lvl="0" indent="0" algn="l" defTabSz="622300">
            <a:lnSpc>
              <a:spcPct val="100000"/>
            </a:lnSpc>
            <a:spcBef>
              <a:spcPct val="0"/>
            </a:spcBef>
            <a:spcAft>
              <a:spcPct val="35000"/>
            </a:spcAft>
            <a:buNone/>
          </a:pPr>
          <a:r>
            <a:rPr lang="en-US" sz="1400" kern="1200"/>
            <a:t>Kohler U, Luniak MM. Data inspection using biplots. Stata Journal  2005. ; 5: 208–223.]</a:t>
          </a:r>
        </a:p>
      </dsp:txBody>
      <dsp:txXfrm>
        <a:off x="432636" y="2110303"/>
        <a:ext cx="8713304" cy="561604"/>
      </dsp:txXfrm>
    </dsp:sp>
    <dsp:sp modelId="{81BF95B3-86D8-4362-8F0A-023453681E10}">
      <dsp:nvSpPr>
        <dsp:cNvPr id="0" name=""/>
        <dsp:cNvSpPr/>
      </dsp:nvSpPr>
      <dsp:spPr>
        <a:xfrm>
          <a:off x="0" y="2812309"/>
          <a:ext cx="9249224" cy="3744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4209C-972F-4A7D-B33D-53D50A7E5659}">
      <dsp:nvSpPr>
        <dsp:cNvPr id="0" name=""/>
        <dsp:cNvSpPr/>
      </dsp:nvSpPr>
      <dsp:spPr>
        <a:xfrm>
          <a:off x="113367" y="2896549"/>
          <a:ext cx="206122" cy="2059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F5EAA-1DA9-4078-991C-2D0A844FD02B}">
      <dsp:nvSpPr>
        <dsp:cNvPr id="0" name=""/>
        <dsp:cNvSpPr/>
      </dsp:nvSpPr>
      <dsp:spPr>
        <a:xfrm>
          <a:off x="432858" y="2812309"/>
          <a:ext cx="8599936" cy="5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6" tIns="59436" rIns="59436" bIns="59436" numCol="1" spcCol="1270" anchor="ctr" anchorCtr="0">
          <a:noAutofit/>
        </a:bodyPr>
        <a:lstStyle/>
        <a:p>
          <a:pPr marL="0" lvl="0" indent="0" algn="l" defTabSz="622300">
            <a:lnSpc>
              <a:spcPct val="100000"/>
            </a:lnSpc>
            <a:spcBef>
              <a:spcPct val="0"/>
            </a:spcBef>
            <a:spcAft>
              <a:spcPct val="35000"/>
            </a:spcAft>
            <a:buNone/>
          </a:pPr>
          <a:r>
            <a:rPr lang="en-US" sz="1400" kern="1200"/>
            <a:t>Seitz, H. H., Parker, J. C., Hanna, H. L., &amp; Hooge, G. C. (2021). Evaluation of a Health Education Intervention for Rural Preschool and Kindergarten Children in the Southeastern United States: A Cluster Randomized Trial. Journal of Human Sciences and Extension, 9(1), 4. DOI: https://doi.org/10.54718/OTUV4979</a:t>
          </a:r>
        </a:p>
      </dsp:txBody>
      <dsp:txXfrm>
        <a:off x="432858" y="2812309"/>
        <a:ext cx="8599936" cy="5616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12/15/2023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226348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00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697763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9014463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170074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0696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19416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4215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789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642427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18473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1450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76555279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2471130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Tuesday, February 2, 20XX</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 Text</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3189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Tuesday, February 2, 20XX</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325511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84210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Tuesday, February 2, 20XX</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A1B0FB-D917-4C8C-928F-313BD683BF3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95381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51" r:id="rId14"/>
    <p:sldLayoutId id="2147483754" r:id="rId15"/>
    <p:sldLayoutId id="2147483755" r:id="rId16"/>
    <p:sldLayoutId id="2147483734" r:id="rId17"/>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lin.wang@utrgv.edu" TargetMode="Externa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411685" y="634946"/>
            <a:ext cx="5127171" cy="1450757"/>
          </a:xfrm>
        </p:spPr>
        <p:txBody>
          <a:bodyPr vert="horz" lIns="91440" tIns="45720" rIns="91440" bIns="45720" rtlCol="0" anchor="b" anchorCtr="0">
            <a:normAutofit/>
          </a:bodyPr>
          <a:lstStyle/>
          <a:p>
            <a:r>
              <a:rPr lang="en-US" sz="2600" b="1"/>
              <a:t>Assessing the Reliability, Internal Consistency, and Sensitivity of a Nutrition Knowledge Questionnaire for Four-Year-Old Pre-K Children</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tretch/>
        </p:blipFill>
        <p:spPr>
          <a:xfrm>
            <a:off x="643192" y="761231"/>
            <a:ext cx="5451627" cy="5015496"/>
          </a:xfrm>
          <a:prstGeom prst="rect">
            <a:avLst/>
          </a:prstGeom>
        </p:spPr>
      </p:pic>
      <p:cxnSp>
        <p:nvCxnSpPr>
          <p:cNvPr id="27" name="Straight Connector 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6411684" y="2198914"/>
            <a:ext cx="5127172" cy="3670180"/>
          </a:xfrm>
        </p:spPr>
        <p:txBody>
          <a:bodyPr vert="horz" lIns="0" tIns="45720" rIns="0" bIns="45720" rtlCol="0">
            <a:normAutofit/>
          </a:bodyPr>
          <a:lstStyle/>
          <a:p>
            <a:r>
              <a:rPr lang="en-US" b="0" i="0" dirty="0">
                <a:effectLst/>
              </a:rPr>
              <a:t>  </a:t>
            </a:r>
          </a:p>
          <a:p>
            <a:r>
              <a:rPr lang="en-US" b="0" i="0" dirty="0">
                <a:effectLst/>
              </a:rPr>
              <a:t>Wang L,</a:t>
            </a:r>
            <a:r>
              <a:rPr lang="en-US" b="0" i="0" baseline="30000" dirty="0">
                <a:effectLst/>
              </a:rPr>
              <a:t>1</a:t>
            </a:r>
            <a:r>
              <a:rPr lang="en-US" b="0" i="0" dirty="0">
                <a:effectLst/>
              </a:rPr>
              <a:t> Cortez K,</a:t>
            </a:r>
            <a:r>
              <a:rPr lang="en-US" b="0" i="0" baseline="30000" dirty="0">
                <a:effectLst/>
              </a:rPr>
              <a:t>2</a:t>
            </a:r>
            <a:r>
              <a:rPr lang="en-US" b="0" i="0" dirty="0">
                <a:effectLst/>
              </a:rPr>
              <a:t> Rodriguez B,</a:t>
            </a:r>
            <a:r>
              <a:rPr lang="en-US" b="0" i="0" baseline="30000" dirty="0">
                <a:effectLst/>
              </a:rPr>
              <a:t>1</a:t>
            </a:r>
            <a:r>
              <a:rPr lang="en-US" b="0" i="0" dirty="0">
                <a:effectLst/>
              </a:rPr>
              <a:t> Reyes J,</a:t>
            </a:r>
            <a:r>
              <a:rPr lang="en-US" b="0" i="0" baseline="30000" dirty="0">
                <a:effectLst/>
              </a:rPr>
              <a:t>1</a:t>
            </a:r>
            <a:r>
              <a:rPr lang="en-US" b="0" i="0" dirty="0">
                <a:effectLst/>
              </a:rPr>
              <a:t> Cisneros M,</a:t>
            </a:r>
            <a:r>
              <a:rPr lang="en-US" b="0" i="0" baseline="30000" dirty="0">
                <a:effectLst/>
              </a:rPr>
              <a:t>1</a:t>
            </a:r>
            <a:r>
              <a:rPr lang="en-US" b="0" i="0" dirty="0">
                <a:effectLst/>
              </a:rPr>
              <a:t> Alaniz E,</a:t>
            </a:r>
            <a:r>
              <a:rPr lang="en-US" b="0" i="0" baseline="30000" dirty="0">
                <a:effectLst/>
              </a:rPr>
              <a:t>1</a:t>
            </a:r>
            <a:r>
              <a:rPr lang="en-US" b="0" i="0" dirty="0">
                <a:effectLst/>
              </a:rPr>
              <a:t> Romero Z,</a:t>
            </a:r>
            <a:r>
              <a:rPr lang="en-US" b="0" i="0" baseline="30000" dirty="0">
                <a:effectLst/>
              </a:rPr>
              <a:t>1</a:t>
            </a:r>
            <a:r>
              <a:rPr lang="en-US" b="0" i="0" dirty="0">
                <a:effectLst/>
              </a:rPr>
              <a:t> Salinas L,</a:t>
            </a:r>
            <a:r>
              <a:rPr lang="en-US" b="0" i="0" baseline="30000" dirty="0">
                <a:effectLst/>
              </a:rPr>
              <a:t>1</a:t>
            </a:r>
            <a:r>
              <a:rPr lang="en-US" b="0" i="0" dirty="0">
                <a:effectLst/>
              </a:rPr>
              <a:t> Lopez-Alvarenga JC, </a:t>
            </a:r>
            <a:r>
              <a:rPr lang="en-US" b="0" i="0" baseline="30000" dirty="0">
                <a:effectLst/>
              </a:rPr>
              <a:t>1</a:t>
            </a:r>
            <a:r>
              <a:rPr lang="en-US" b="0" i="0" dirty="0">
                <a:effectLst/>
              </a:rPr>
              <a:t>Trevino R</a:t>
            </a:r>
            <a:r>
              <a:rPr lang="en-US" b="0" i="0" baseline="30000" dirty="0">
                <a:effectLst/>
              </a:rPr>
              <a:t>1</a:t>
            </a:r>
          </a:p>
          <a:p>
            <a:endParaRPr lang="en-US" dirty="0"/>
          </a:p>
          <a:p>
            <a:endParaRPr lang="en-US" dirty="0"/>
          </a:p>
          <a:p>
            <a:r>
              <a:rPr lang="en-US" dirty="0"/>
              <a:t>1 University of Texas Rio Grande Valley </a:t>
            </a:r>
          </a:p>
          <a:p>
            <a:r>
              <a:rPr lang="en-US" dirty="0"/>
              <a:t>2 Social and Health Research Center</a:t>
            </a:r>
          </a:p>
          <a:p>
            <a:endParaRPr lang="en-US" baseline="30000" dirty="0"/>
          </a:p>
          <a:p>
            <a:endParaRPr lang="en-US" dirty="0"/>
          </a:p>
        </p:txBody>
      </p:sp>
      <p:sp>
        <p:nvSpPr>
          <p:cNvPr id="29" name="Rectangle 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1066800" y="1058130"/>
            <a:ext cx="10058400" cy="1450757"/>
          </a:xfrm>
        </p:spPr>
        <p:txBody>
          <a:bodyPr>
            <a:normAutofit/>
          </a:bodyPr>
          <a:lstStyle/>
          <a:p>
            <a:r>
              <a:rPr lang="en-US" sz="4800" b="1" dirty="0">
                <a:solidFill>
                  <a:srgbClr val="F05124"/>
                </a:solidFill>
              </a:rPr>
              <a:t>Selective References</a:t>
            </a:r>
            <a:br>
              <a:rPr lang="en-US" sz="4800" b="1" dirty="0">
                <a:solidFill>
                  <a:srgbClr val="F05124"/>
                </a:solidFill>
              </a:rPr>
            </a:br>
            <a:r>
              <a:rPr lang="en-US" dirty="0"/>
              <a:t> </a:t>
            </a:r>
          </a:p>
        </p:txBody>
      </p:sp>
      <p:graphicFrame>
        <p:nvGraphicFramePr>
          <p:cNvPr id="29" name="Content Placeholder 9">
            <a:extLst>
              <a:ext uri="{FF2B5EF4-FFF2-40B4-BE49-F238E27FC236}">
                <a16:creationId xmlns:a16="http://schemas.microsoft.com/office/drawing/2014/main" id="{62ACB853-8529-A467-1FC6-DBAB95AB7B6A}"/>
              </a:ext>
            </a:extLst>
          </p:cNvPr>
          <p:cNvGraphicFramePr>
            <a:graphicFrameLocks noGrp="1"/>
          </p:cNvGraphicFramePr>
          <p:nvPr>
            <p:ph sz="half" idx="2"/>
          </p:nvPr>
        </p:nvGraphicFramePr>
        <p:xfrm>
          <a:off x="1097280" y="2582334"/>
          <a:ext cx="9249224"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r>
              <a:rPr lang="en-US" dirty="0"/>
              <a:t>February, 2024</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10</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2227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961344" y="758952"/>
            <a:ext cx="5542398" cy="3566160"/>
          </a:xfrm>
        </p:spPr>
        <p:txBody>
          <a:bodyPr vert="horz" lIns="91440" tIns="45720" rIns="91440" bIns="45720" rtlCol="0" anchor="b">
            <a:normAutofit/>
          </a:bodyPr>
          <a:lstStyle/>
          <a:p>
            <a:r>
              <a:rPr lang="en-US" sz="8000">
                <a:solidFill>
                  <a:srgbClr val="FFFFFF"/>
                </a:solidFill>
              </a:rPr>
              <a:t>              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961343" y="4455620"/>
            <a:ext cx="5542399" cy="1143000"/>
          </a:xfrm>
        </p:spPr>
        <p:txBody>
          <a:bodyPr vert="horz" lIns="91440" tIns="45720" rIns="91440" bIns="45720" rtlCol="0">
            <a:normAutofit/>
          </a:bodyPr>
          <a:lstStyle/>
          <a:p>
            <a:pPr marL="0" indent="0"/>
            <a:endParaRPr lang="en-US" sz="1500" cap="all" spc="200">
              <a:solidFill>
                <a:schemeClr val="bg2"/>
              </a:solidFill>
              <a:latin typeface="+mj-lt"/>
              <a:hlinkClick r:id="rId2"/>
            </a:endParaRPr>
          </a:p>
          <a:p>
            <a:pPr marL="0" indent="0"/>
            <a:r>
              <a:rPr lang="en-US" sz="1500" cap="all" spc="200">
                <a:solidFill>
                  <a:schemeClr val="bg2"/>
                </a:solidFill>
                <a:latin typeface="+mj-lt"/>
                <a:hlinkClick r:id="rId2"/>
              </a:rPr>
              <a:t>lin.wang@utrgv.edu</a:t>
            </a:r>
            <a:r>
              <a:rPr lang="en-US" sz="1500" cap="all" spc="200">
                <a:solidFill>
                  <a:schemeClr val="bg2"/>
                </a:solidFill>
                <a:latin typeface="+mj-lt"/>
              </a:rPr>
              <a:t> </a:t>
            </a:r>
          </a:p>
          <a:p>
            <a:pPr marL="0" indent="0"/>
            <a:r>
              <a:rPr lang="en-US" sz="1500" cap="all" spc="200">
                <a:solidFill>
                  <a:schemeClr val="bg2"/>
                </a:solidFill>
                <a:latin typeface="+mj-lt"/>
              </a:rPr>
              <a:t>on behalf of the STEPS Team</a:t>
            </a:r>
          </a:p>
        </p:txBody>
      </p:sp>
      <p:pic>
        <p:nvPicPr>
          <p:cNvPr id="16" name="Picture 15" descr="A qr code with black dots&#10;&#10;Description automatically generated">
            <a:extLst>
              <a:ext uri="{FF2B5EF4-FFF2-40B4-BE49-F238E27FC236}">
                <a16:creationId xmlns:a16="http://schemas.microsoft.com/office/drawing/2014/main" id="{4D5C5AAD-D9DE-AD4E-3A29-DBE9033AD92F}"/>
              </a:ext>
            </a:extLst>
          </p:cNvPr>
          <p:cNvPicPr>
            <a:picLocks noChangeAspect="1"/>
          </p:cNvPicPr>
          <p:nvPr/>
        </p:nvPicPr>
        <p:blipFill>
          <a:blip r:embed="rId3"/>
          <a:stretch>
            <a:fillRect/>
          </a:stretch>
        </p:blipFill>
        <p:spPr>
          <a:xfrm>
            <a:off x="1274004" y="620722"/>
            <a:ext cx="2727846" cy="2727846"/>
          </a:xfrm>
          <a:prstGeom prst="rect">
            <a:avLst/>
          </a:prstGeom>
        </p:spPr>
      </p:pic>
      <p:pic>
        <p:nvPicPr>
          <p:cNvPr id="20" name="Picture 19">
            <a:extLst>
              <a:ext uri="{FF2B5EF4-FFF2-40B4-BE49-F238E27FC236}">
                <a16:creationId xmlns:a16="http://schemas.microsoft.com/office/drawing/2014/main" id="{51805567-9ABB-56BB-5F43-708E8D373F92}"/>
              </a:ext>
            </a:extLst>
          </p:cNvPr>
          <p:cNvPicPr>
            <a:picLocks noChangeAspect="1"/>
          </p:cNvPicPr>
          <p:nvPr/>
        </p:nvPicPr>
        <p:blipFill>
          <a:blip r:embed="rId4"/>
          <a:stretch>
            <a:fillRect/>
          </a:stretch>
        </p:blipFill>
        <p:spPr>
          <a:xfrm>
            <a:off x="627779" y="3509435"/>
            <a:ext cx="4020297" cy="368351"/>
          </a:xfrm>
          <a:prstGeom prst="rect">
            <a:avLst/>
          </a:prstGeom>
        </p:spPr>
      </p:pic>
      <p:cxnSp>
        <p:nvCxnSpPr>
          <p:cNvPr id="40" name="Straight Connector 39">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627779" y="6459785"/>
            <a:ext cx="2472271" cy="365125"/>
          </a:xfrm>
        </p:spPr>
        <p:txBody>
          <a:bodyPr vert="horz" lIns="91440" tIns="45720" rIns="91440" bIns="45720" rtlCol="0" anchor="ctr">
            <a:normAutofit/>
          </a:bodyPr>
          <a:lstStyle/>
          <a:p>
            <a:pPr>
              <a:spcAft>
                <a:spcPts val="600"/>
              </a:spcAft>
            </a:pPr>
            <a:r>
              <a:rPr lang="en-US">
                <a:solidFill>
                  <a:schemeClr val="tx2"/>
                </a:solidFill>
              </a:rPr>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6305063" y="6459785"/>
            <a:ext cx="4479083" cy="365125"/>
          </a:xfrm>
        </p:spPr>
        <p:txBody>
          <a:bodyPr vert="horz" lIns="91440" tIns="45720" rIns="91440" bIns="45720" rtlCol="0" anchor="ctr">
            <a:normAutofit/>
          </a:bodyPr>
          <a:lstStyle/>
          <a:p>
            <a:pPr algn="r">
              <a:spcAft>
                <a:spcPts val="600"/>
              </a:spcAft>
            </a:pPr>
            <a:r>
              <a:rPr lang="en-US" kern="1200" cap="all" baseline="0">
                <a:solidFill>
                  <a:srgbClr val="FFFFFF"/>
                </a:solidFill>
                <a:latin typeface="+mn-lt"/>
                <a:ea typeface="+mn-ea"/>
                <a:cs typeface="+mn-cs"/>
              </a:rPr>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10923639" y="6459785"/>
            <a:ext cx="780448" cy="365125"/>
          </a:xfrm>
        </p:spPr>
        <p:txBody>
          <a:bodyPr vert="horz" lIns="91440" tIns="45720" rIns="91440" bIns="45720" rtlCol="0" anchor="ctr">
            <a:normAutofit/>
          </a:bodyPr>
          <a:lstStyle/>
          <a:p>
            <a:pPr>
              <a:spcAft>
                <a:spcPts val="600"/>
              </a:spcAft>
            </a:pPr>
            <a:fld id="{DBA1B0FB-D917-4C8C-928F-313BD683BF39}" type="slidenum">
              <a:rPr lang="en-US" smtClean="0"/>
              <a:pPr>
                <a:spcAft>
                  <a:spcPts val="600"/>
                </a:spcAft>
              </a:pPr>
              <a:t>11</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p:txBody>
          <a:bodyPr/>
          <a:lstStyle/>
          <a:p>
            <a:pPr>
              <a:defRPr/>
            </a:pPr>
            <a:r>
              <a:rPr lang="en-US" sz="2000" b="0" i="0" dirty="0">
                <a:solidFill>
                  <a:srgbClr val="000000"/>
                </a:solidFill>
                <a:effectLst/>
                <a:latin typeface="Calibri" panose="020F0502020204030204" pitchFamily="34" charset="0"/>
              </a:rPr>
              <a:t>Assessing nutrition knowledge in four-year-olds, a developmental stage marked by limited attention spans and varying comprehension abilities, is challenging with traditional methods. A reliable test is pivotal for establishing a foundation for future health interventions. </a:t>
            </a:r>
            <a:endParaRPr lang="en-US" altLang="en-US" sz="2000" dirty="0">
              <a:solidFill>
                <a:srgbClr val="FF0000"/>
              </a:solidFill>
              <a:latin typeface="Calibri" panose="020F0502020204030204" pitchFamily="34" charset="0"/>
              <a:cs typeface="Calibri" panose="020F0502020204030204" pitchFamily="34" charset="0"/>
            </a:endParaRP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3" b="23"/>
          <a:stretch/>
        </p:blipFill>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34" b="134"/>
          <a:stretch/>
        </p:blipFill>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p:txBody>
          <a:bodyPr/>
          <a:lstStyle/>
          <a:p>
            <a:r>
              <a:rPr lang="en-US" dirty="0"/>
              <a:t>February, 2024</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438897" y="-383786"/>
            <a:ext cx="3566160" cy="3384550"/>
          </a:xfrm>
        </p:spPr>
        <p:txBody>
          <a:bodyPr>
            <a:normAutofit/>
          </a:bodyPr>
          <a:lstStyle/>
          <a:p>
            <a:r>
              <a:rPr lang="en-US" sz="4000" b="1" dirty="0">
                <a:solidFill>
                  <a:srgbClr val="F05124"/>
                </a:solidFill>
              </a:rPr>
              <a:t>Purpose and Hypothesis</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438897" y="3294906"/>
            <a:ext cx="3565524" cy="2351087"/>
          </a:xfrm>
        </p:spPr>
        <p:txBody>
          <a:bodyPr/>
          <a:lstStyle/>
          <a:p>
            <a:pPr>
              <a:defRPr/>
            </a:pPr>
            <a:r>
              <a:rPr lang="en-US" sz="2400" dirty="0">
                <a:solidFill>
                  <a:srgbClr val="000000"/>
                </a:solidFill>
                <a:latin typeface="Calibri" panose="020F0502020204030204" pitchFamily="34" charset="0"/>
              </a:rPr>
              <a:t>We evaluated a 13-question nutrition and healthy habits test in Pre-K4 children to assess reliability and sensitivity to detect differences. Null hypothesis was used. </a:t>
            </a:r>
            <a:endParaRPr lang="en-US" altLang="en-US" sz="2400" dirty="0">
              <a:solidFill>
                <a:srgbClr val="FF0000"/>
              </a:solidFill>
              <a:latin typeface="Calibri" panose="020F0502020204030204" pitchFamily="34" charset="0"/>
              <a:cs typeface="Calibri" panose="020F0502020204030204" pitchFamily="34" charset="0"/>
            </a:endParaRPr>
          </a:p>
          <a:p>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p:txBody>
          <a:bodyPr/>
          <a:lstStyle/>
          <a:p>
            <a:r>
              <a:rPr lang="en-US" dirty="0"/>
              <a:t>February , 2024</a:t>
            </a:r>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p:txBody>
          <a:bodyPr/>
          <a:lstStyle/>
          <a:p>
            <a:fld id="{DBA1B0FB-D917-4C8C-928F-313BD683BF39}" type="slidenum">
              <a:rPr lang="en-US" smtClean="0"/>
              <a:pPr/>
              <a:t>3</a:t>
            </a:fld>
            <a:endParaRPr lang="en-US"/>
          </a:p>
        </p:txBody>
      </p:sp>
      <p:pic>
        <p:nvPicPr>
          <p:cNvPr id="5" name="Picture Placeholder 4" descr="A group of people posing for a photo&#10;&#10;Description automatically generated">
            <a:extLst>
              <a:ext uri="{FF2B5EF4-FFF2-40B4-BE49-F238E27FC236}">
                <a16:creationId xmlns:a16="http://schemas.microsoft.com/office/drawing/2014/main" id="{9FC5090A-712D-A884-92B9-BA81D8109C41}"/>
              </a:ext>
            </a:extLst>
          </p:cNvPr>
          <p:cNvPicPr>
            <a:picLocks noGrp="1" noChangeAspect="1"/>
          </p:cNvPicPr>
          <p:nvPr>
            <p:ph type="pic" sz="quarter" idx="13"/>
          </p:nvPr>
        </p:nvPicPr>
        <p:blipFill>
          <a:blip r:embed="rId2"/>
          <a:srcRect l="21949" r="21949"/>
          <a:stretch>
            <a:fillRect/>
          </a:stretch>
        </p:blipFill>
        <p:spPr/>
      </p:pic>
    </p:spTree>
    <p:extLst>
      <p:ext uri="{BB962C8B-B14F-4D97-AF65-F5344CB8AC3E}">
        <p14:creationId xmlns:p14="http://schemas.microsoft.com/office/powerpoint/2010/main" val="39551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p:txBody>
          <a:bodyPr>
            <a:normAutofit fontScale="90000"/>
          </a:bodyPr>
          <a:lstStyle/>
          <a:p>
            <a:br>
              <a:rPr lang="en-US" sz="4800" b="1" dirty="0">
                <a:solidFill>
                  <a:srgbClr val="F05124"/>
                </a:solidFill>
              </a:rPr>
            </a:br>
            <a:br>
              <a:rPr lang="en-US" sz="4800" b="1" dirty="0">
                <a:solidFill>
                  <a:srgbClr val="F05124"/>
                </a:solidFill>
              </a:rPr>
            </a:br>
            <a:r>
              <a:rPr lang="en-US" sz="4800" b="1" dirty="0">
                <a:solidFill>
                  <a:srgbClr val="F05124"/>
                </a:solidFill>
              </a:rPr>
              <a:t>Methods and Results</a:t>
            </a:r>
            <a:br>
              <a:rPr lang="en-US" sz="4800" b="1" dirty="0">
                <a:solidFill>
                  <a:srgbClr val="F05124"/>
                </a:solidFill>
              </a:rPr>
            </a:br>
            <a:r>
              <a:rPr lang="en-US" dirty="0"/>
              <a:t> </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1097280" y="2582334"/>
            <a:ext cx="9249224" cy="3378200"/>
          </a:xfrm>
        </p:spPr>
        <p:txBody>
          <a:bodyPr/>
          <a:lstStyle/>
          <a:p>
            <a:pPr>
              <a:defRPr/>
            </a:pPr>
            <a:r>
              <a:rPr lang="en-US" sz="2000" b="0" i="0" dirty="0">
                <a:solidFill>
                  <a:srgbClr val="000000"/>
                </a:solidFill>
                <a:effectLst/>
                <a:latin typeface="Calibri" panose="020F0502020204030204" pitchFamily="34" charset="0"/>
              </a:rPr>
              <a:t>Calculations included Cronbach's alpha, kappa coefficient, </a:t>
            </a:r>
            <a:r>
              <a:rPr lang="en-US" sz="2000" b="0" i="0" dirty="0" err="1">
                <a:solidFill>
                  <a:srgbClr val="000000"/>
                </a:solidFill>
                <a:effectLst/>
                <a:latin typeface="Calibri" panose="020F0502020204030204" pitchFamily="34" charset="0"/>
              </a:rPr>
              <a:t>McNemar</a:t>
            </a:r>
            <a:r>
              <a:rPr lang="en-US" sz="2000" b="0" i="0" dirty="0">
                <a:solidFill>
                  <a:srgbClr val="000000"/>
                </a:solidFill>
                <a:effectLst/>
                <a:latin typeface="Calibri" panose="020F0502020204030204" pitchFamily="34" charset="0"/>
              </a:rPr>
              <a:t> analysis by item, and Bland-Altman plots for test-retest differences. Mixed model regression assessed the questionnaire's sensitivity by sex and association with age. Item response theory (IRT) models were employed, generating latent abilities for students and individual scores using Bayesian modeling. </a:t>
            </a:r>
            <a:endParaRPr lang="en-US" altLang="en-US" sz="2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r>
              <a:rPr lang="en-US" dirty="0"/>
              <a:t>February, 2024</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4</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p:txBody>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Descriptive analysis and initial exploration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p:txBody>
          <a:bodyPr/>
          <a:lstStyle/>
          <a:p>
            <a:r>
              <a:rPr lang="en-US" dirty="0"/>
              <a:t>February, 2024</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5</a:t>
            </a:fld>
            <a:endParaRPr lang="en-US"/>
          </a:p>
        </p:txBody>
      </p:sp>
      <p:graphicFrame>
        <p:nvGraphicFramePr>
          <p:cNvPr id="9" name="Content Placeholder 8">
            <a:extLst>
              <a:ext uri="{FF2B5EF4-FFF2-40B4-BE49-F238E27FC236}">
                <a16:creationId xmlns:a16="http://schemas.microsoft.com/office/drawing/2014/main" id="{81CDFA6D-6059-D9DE-ABD9-DFEC903DD1A9}"/>
              </a:ext>
            </a:extLst>
          </p:cNvPr>
          <p:cNvGraphicFramePr>
            <a:graphicFrameLocks noGrp="1" noChangeAspect="1"/>
          </p:cNvGraphicFramePr>
          <p:nvPr>
            <p:ph sz="half" idx="1"/>
            <p:extLst>
              <p:ext uri="{D42A27DB-BD31-4B8C-83A1-F6EECF244321}">
                <p14:modId xmlns:p14="http://schemas.microsoft.com/office/powerpoint/2010/main" val="2761482983"/>
              </p:ext>
            </p:extLst>
          </p:nvPr>
        </p:nvGraphicFramePr>
        <p:xfrm>
          <a:off x="1187768" y="1910355"/>
          <a:ext cx="4938712" cy="2188217"/>
        </p:xfrm>
        <a:graphic>
          <a:graphicData uri="http://schemas.openxmlformats.org/presentationml/2006/ole">
            <mc:AlternateContent xmlns:mc="http://schemas.openxmlformats.org/markup-compatibility/2006">
              <mc:Choice xmlns:v="urn:schemas-microsoft-com:vml" Requires="v">
                <p:oleObj name="Document" r:id="rId2" imgW="8241399" imgH="3651229" progId="Word.Document.12">
                  <p:embed/>
                </p:oleObj>
              </mc:Choice>
              <mc:Fallback>
                <p:oleObj name="Document" r:id="rId2" imgW="8241399" imgH="3651229" progId="Word.Document.12">
                  <p:embed/>
                  <p:pic>
                    <p:nvPicPr>
                      <p:cNvPr id="4" name="Object 3">
                        <a:extLst>
                          <a:ext uri="{FF2B5EF4-FFF2-40B4-BE49-F238E27FC236}">
                            <a16:creationId xmlns:a16="http://schemas.microsoft.com/office/drawing/2014/main" id="{4B3DCC16-F457-980D-987A-DA959A877A14}"/>
                          </a:ext>
                        </a:extLst>
                      </p:cNvPr>
                      <p:cNvPicPr/>
                      <p:nvPr/>
                    </p:nvPicPr>
                    <p:blipFill>
                      <a:blip r:embed="rId3"/>
                      <a:stretch>
                        <a:fillRect/>
                      </a:stretch>
                    </p:blipFill>
                    <p:spPr>
                      <a:xfrm>
                        <a:off x="1187768" y="1910355"/>
                        <a:ext cx="4938712" cy="218821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5329E41-6DC3-D895-647A-65D2611D2CFA}"/>
              </a:ext>
            </a:extLst>
          </p:cNvPr>
          <p:cNvSpPr>
            <a:spLocks noGrp="1"/>
          </p:cNvSpPr>
          <p:nvPr>
            <p:ph sz="half" idx="2"/>
          </p:nvPr>
        </p:nvSpPr>
        <p:spPr>
          <a:xfrm>
            <a:off x="4385549" y="5531967"/>
            <a:ext cx="6826934" cy="927818"/>
          </a:xfrm>
        </p:spPr>
        <p:txBody>
          <a:bodyPr>
            <a:norm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Plots of loading vectors, whose components are the loading magnitudes. There is a correspondence with the tetrachoric correlation matrix. </a:t>
            </a:r>
            <a:endParaRPr lang="en-US" sz="1200" dirty="0"/>
          </a:p>
        </p:txBody>
      </p:sp>
      <p:pic>
        <p:nvPicPr>
          <p:cNvPr id="14" name="Imagen 5">
            <a:extLst>
              <a:ext uri="{FF2B5EF4-FFF2-40B4-BE49-F238E27FC236}">
                <a16:creationId xmlns:a16="http://schemas.microsoft.com/office/drawing/2014/main" id="{E743E197-2902-8E22-4CC5-5DF3D8FEBB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492" y="1737360"/>
            <a:ext cx="5943600" cy="3564255"/>
          </a:xfrm>
          <a:prstGeom prst="rect">
            <a:avLst/>
          </a:prstGeom>
          <a:noFill/>
          <a:ln>
            <a:noFill/>
          </a:ln>
        </p:spPr>
      </p:pic>
    </p:spTree>
    <p:extLst>
      <p:ext uri="{BB962C8B-B14F-4D97-AF65-F5344CB8AC3E}">
        <p14:creationId xmlns:p14="http://schemas.microsoft.com/office/powerpoint/2010/main" val="374028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492370" y="516835"/>
            <a:ext cx="3084844" cy="2103875"/>
          </a:xfrm>
        </p:spPr>
        <p:txBody>
          <a:bodyPr vert="horz" lIns="91440" tIns="45720" rIns="91440" bIns="45720" rtlCol="0" anchor="b">
            <a:normAutofit/>
          </a:bodyPr>
          <a:lstStyle/>
          <a:p>
            <a:pPr marR="0">
              <a:spcAft>
                <a:spcPts val="800"/>
              </a:spcAft>
            </a:pPr>
            <a:r>
              <a:rPr lang="en-US" sz="2300" i="1">
                <a:solidFill>
                  <a:srgbClr val="FFFFFF"/>
                </a:solidFill>
                <a:effectLst/>
              </a:rPr>
              <a:t>Item Response prediction</a:t>
            </a:r>
            <a:r>
              <a:rPr lang="en-US" sz="2300">
                <a:solidFill>
                  <a:srgbClr val="FFFFFF"/>
                </a:solidFill>
                <a:effectLst/>
              </a:rPr>
              <a:t>. </a:t>
            </a:r>
            <a:br>
              <a:rPr lang="en-US" sz="2300">
                <a:solidFill>
                  <a:srgbClr val="FFFFFF"/>
                </a:solidFill>
                <a:effectLst/>
              </a:rPr>
            </a:br>
            <a:r>
              <a:rPr lang="en-US" sz="2300">
                <a:solidFill>
                  <a:srgbClr val="FFFFFF"/>
                </a:solidFill>
                <a:effectLst/>
              </a:rPr>
              <a:t>Two parameter item response was used to modulate difficulty and discrimination for each question</a:t>
            </a:r>
            <a:endParaRPr lang="en-US" sz="2300">
              <a:solidFill>
                <a:srgbClr val="FFFFFF"/>
              </a:solidFill>
            </a:endParaRPr>
          </a:p>
        </p:txBody>
      </p:sp>
      <p:sp>
        <p:nvSpPr>
          <p:cNvPr id="13" name="Content Placeholder 12">
            <a:extLst>
              <a:ext uri="{FF2B5EF4-FFF2-40B4-BE49-F238E27FC236}">
                <a16:creationId xmlns:a16="http://schemas.microsoft.com/office/drawing/2014/main" id="{E5329E41-6DC3-D895-647A-65D2611D2CFA}"/>
              </a:ext>
            </a:extLst>
          </p:cNvPr>
          <p:cNvSpPr>
            <a:spLocks noGrp="1"/>
          </p:cNvSpPr>
          <p:nvPr>
            <p:ph sz="half" idx="2"/>
          </p:nvPr>
        </p:nvSpPr>
        <p:spPr>
          <a:xfrm>
            <a:off x="492371" y="2653800"/>
            <a:ext cx="3084844" cy="3335519"/>
          </a:xfrm>
        </p:spPr>
        <p:txBody>
          <a:bodyPr vert="horz" lIns="0" tIns="45720" rIns="0" bIns="45720" rtlCol="0">
            <a:normAutofit/>
          </a:bodyPr>
          <a:lstStyle/>
          <a:p>
            <a:r>
              <a:rPr lang="en-US" sz="1500">
                <a:solidFill>
                  <a:srgbClr val="FFFFFF"/>
                </a:solidFill>
                <a:effectLst/>
              </a:rPr>
              <a:t>Dotplot of theta adjusted by age and nested on schools and districts. Highest values represent better skills to answer the test. F: Females, M: Males, Eng: Test in English language, Sp: Test in Spanish language. There was no multiplicative interaction (sex language, p=0.096). </a:t>
            </a:r>
            <a:endParaRPr lang="en-US" sz="1500">
              <a:solidFill>
                <a:srgbClr val="FFFFFF"/>
              </a:solidFill>
            </a:endParaRP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Imagen 1">
            <a:extLst>
              <a:ext uri="{FF2B5EF4-FFF2-40B4-BE49-F238E27FC236}">
                <a16:creationId xmlns:a16="http://schemas.microsoft.com/office/drawing/2014/main" id="{8C01B46C-6A8B-EBE1-475E-8AA82470D3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742017" y="1158879"/>
            <a:ext cx="6798082" cy="4540242"/>
          </a:xfrm>
          <a:prstGeom prst="rect">
            <a:avLst/>
          </a:prstGeom>
          <a:noFill/>
        </p:spPr>
      </p:pic>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algn="l" defTabSz="914400"/>
            <a:endParaRPr lang="en-US" sz="900" kern="1200" cap="all" baseline="0">
              <a:solidFill>
                <a:srgbClr val="FFFFFF"/>
              </a:solidFill>
              <a:latin typeface="+mn-lt"/>
              <a:ea typeface="+mn-ea"/>
              <a:cs typeface="+mn-cs"/>
            </a:endParaRP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364202" y="6459785"/>
            <a:ext cx="1735371" cy="365125"/>
          </a:xfrm>
        </p:spPr>
        <p:txBody>
          <a:bodyPr vert="horz" lIns="91440" tIns="45720" rIns="91440" bIns="45720" rtlCol="0" anchor="ctr">
            <a:normAutofit/>
          </a:bodyPr>
          <a:lstStyle/>
          <a:p>
            <a:pPr algn="r" defTabSz="914400">
              <a:spcAft>
                <a:spcPts val="600"/>
              </a:spcAft>
            </a:pPr>
            <a:r>
              <a:rPr lang="en-US" dirty="0"/>
              <a:t>February, 2024</a:t>
            </a:r>
            <a:endParaRPr lang="en-US"/>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BA1B0FB-D917-4C8C-928F-313BD683BF39}" type="slidenum">
              <a:rPr lang="en-US">
                <a:solidFill>
                  <a:schemeClr val="tx2"/>
                </a:solidFill>
              </a:rPr>
              <a:pPr defTabSz="914400">
                <a:spcAft>
                  <a:spcPts val="600"/>
                </a:spcAft>
              </a:pPr>
              <a:t>6</a:t>
            </a:fld>
            <a:endParaRPr lang="en-US">
              <a:solidFill>
                <a:schemeClr val="tx2"/>
              </a:solidFill>
            </a:endParaRPr>
          </a:p>
        </p:txBody>
      </p:sp>
    </p:spTree>
    <p:extLst>
      <p:ext uri="{BB962C8B-B14F-4D97-AF65-F5344CB8AC3E}">
        <p14:creationId xmlns:p14="http://schemas.microsoft.com/office/powerpoint/2010/main" val="151548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8177212" y="634946"/>
            <a:ext cx="3372529" cy="5055904"/>
          </a:xfrm>
        </p:spPr>
        <p:txBody>
          <a:bodyPr vert="horz" lIns="91440" tIns="45720" rIns="91440" bIns="45720" rtlCol="0" anchor="ctr">
            <a:normAutofit/>
          </a:bodyPr>
          <a:lstStyle/>
          <a:p>
            <a:br>
              <a:rPr lang="en-US" sz="3000" i="1">
                <a:effectLst/>
              </a:rPr>
            </a:br>
            <a:br>
              <a:rPr lang="en-US" sz="3000" i="1">
                <a:effectLst/>
              </a:rPr>
            </a:br>
            <a:br>
              <a:rPr lang="en-US" sz="3000" i="1">
                <a:effectLst/>
              </a:rPr>
            </a:br>
            <a:br>
              <a:rPr lang="en-US" sz="3000" i="1">
                <a:effectLst/>
              </a:rPr>
            </a:br>
            <a:br>
              <a:rPr lang="en-US" sz="3000" i="1">
                <a:effectLst/>
              </a:rPr>
            </a:br>
            <a:br>
              <a:rPr lang="en-US" sz="3000" i="1">
                <a:effectLst/>
              </a:rPr>
            </a:br>
            <a:br>
              <a:rPr lang="en-US" sz="3000" i="1">
                <a:effectLst/>
              </a:rPr>
            </a:br>
            <a:br>
              <a:rPr lang="en-US" sz="3000" i="1">
                <a:effectLst/>
              </a:rPr>
            </a:br>
            <a:br>
              <a:rPr lang="en-US" sz="3000" i="1">
                <a:effectLst/>
              </a:rPr>
            </a:br>
            <a:r>
              <a:rPr lang="en-US" sz="3000" i="1">
                <a:effectLst/>
              </a:rPr>
              <a:t>Item Response prediction</a:t>
            </a:r>
            <a:r>
              <a:rPr lang="en-US" sz="3000">
                <a:effectLst/>
              </a:rPr>
              <a:t>. </a:t>
            </a:r>
            <a:br>
              <a:rPr lang="en-US" sz="3000">
                <a:effectLst/>
              </a:rPr>
            </a:br>
            <a:endParaRPr lang="en-US" sz="3000"/>
          </a:p>
        </p:txBody>
      </p:sp>
      <p:cxnSp>
        <p:nvCxnSpPr>
          <p:cNvPr id="26" name="Straight Connector 25">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Footer Placeholder 4">
            <a:extLst>
              <a:ext uri="{FF2B5EF4-FFF2-40B4-BE49-F238E27FC236}">
                <a16:creationId xmlns:a16="http://schemas.microsoft.com/office/drawing/2014/main" id="{AFD183D7-B16E-4A9D-BC4B-D1EC347BF97E}"/>
              </a:ext>
            </a:extLst>
          </p:cNvPr>
          <p:cNvSpPr>
            <a:spLocks/>
          </p:cNvSpPr>
          <p:nvPr/>
        </p:nvSpPr>
        <p:spPr>
          <a:xfrm>
            <a:off x="3686185" y="6459785"/>
            <a:ext cx="4822804"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E39EF484-38C8-4EDC-ACF5-695CFB216839}"/>
              </a:ext>
            </a:extLst>
          </p:cNvPr>
          <p:cNvSpPr>
            <a:spLocks/>
          </p:cNvSpPr>
          <p:nvPr/>
        </p:nvSpPr>
        <p:spPr>
          <a:xfrm>
            <a:off x="1252968" y="4549445"/>
            <a:ext cx="1537551" cy="227078"/>
          </a:xfrm>
          <a:prstGeom prst="rect">
            <a:avLst/>
          </a:prstGeom>
        </p:spPr>
        <p:txBody>
          <a:bodyPr/>
          <a:lstStyle/>
          <a:p>
            <a:pPr defTabSz="283464">
              <a:spcAft>
                <a:spcPts val="600"/>
              </a:spcAft>
            </a:pPr>
            <a:r>
              <a:rPr lang="en-US" sz="1116" kern="1200">
                <a:solidFill>
                  <a:schemeClr val="tx1"/>
                </a:solidFill>
                <a:latin typeface="+mn-lt"/>
                <a:ea typeface="+mn-ea"/>
                <a:cs typeface="+mn-cs"/>
              </a:rPr>
              <a:t>February, 2024</a:t>
            </a:r>
            <a:endParaRPr lang="en-US"/>
          </a:p>
        </p:txBody>
      </p:sp>
      <p:sp>
        <p:nvSpPr>
          <p:cNvPr id="13" name="Content Placeholder 12">
            <a:extLst>
              <a:ext uri="{FF2B5EF4-FFF2-40B4-BE49-F238E27FC236}">
                <a16:creationId xmlns:a16="http://schemas.microsoft.com/office/drawing/2014/main" id="{E5329E41-6DC3-D895-647A-65D2611D2CFA}"/>
              </a:ext>
            </a:extLst>
          </p:cNvPr>
          <p:cNvSpPr>
            <a:spLocks/>
          </p:cNvSpPr>
          <p:nvPr/>
        </p:nvSpPr>
        <p:spPr>
          <a:xfrm>
            <a:off x="4528524" y="3829157"/>
            <a:ext cx="2461772" cy="577027"/>
          </a:xfrm>
          <a:prstGeom prst="rect">
            <a:avLst/>
          </a:prstGeom>
        </p:spPr>
        <p:txBody>
          <a:bodyPr>
            <a:normAutofit/>
          </a:bodyPr>
          <a:lstStyle/>
          <a:p>
            <a:pPr defTabSz="283464">
              <a:spcAft>
                <a:spcPts val="600"/>
              </a:spcAft>
            </a:pPr>
            <a:r>
              <a:rPr lang="en-US" sz="744" kern="1200">
                <a:solidFill>
                  <a:schemeClr val="tx1"/>
                </a:solidFill>
                <a:latin typeface="Calibri" panose="020F0502020204030204" pitchFamily="34" charset="0"/>
                <a:ea typeface="+mn-ea"/>
                <a:cs typeface="Times New Roman" panose="02020603050405020304" pitchFamily="18" charset="0"/>
              </a:rPr>
              <a:t>Scatterplot of predicted theta of test re-test. The continuous line shows the absolute agreement and the discontinuous line the fitted line for regression</a:t>
            </a:r>
            <a:endParaRPr lang="en-US" sz="1200"/>
          </a:p>
        </p:txBody>
      </p:sp>
      <p:pic>
        <p:nvPicPr>
          <p:cNvPr id="8" name="Imagen 2">
            <a:extLst>
              <a:ext uri="{FF2B5EF4-FFF2-40B4-BE49-F238E27FC236}">
                <a16:creationId xmlns:a16="http://schemas.microsoft.com/office/drawing/2014/main" id="{85136262-F6B7-A6DB-42BE-758B228802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13" y="1695145"/>
            <a:ext cx="3071477" cy="2051350"/>
          </a:xfrm>
          <a:prstGeom prst="rect">
            <a:avLst/>
          </a:prstGeom>
          <a:noFill/>
          <a:ln>
            <a:noFill/>
          </a:ln>
        </p:spPr>
      </p:pic>
      <p:pic>
        <p:nvPicPr>
          <p:cNvPr id="10" name="Imagen 3">
            <a:extLst>
              <a:ext uri="{FF2B5EF4-FFF2-40B4-BE49-F238E27FC236}">
                <a16:creationId xmlns:a16="http://schemas.microsoft.com/office/drawing/2014/main" id="{2938A0E5-266D-204F-ADAE-E63AD3F5E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560" y="1554428"/>
            <a:ext cx="3412094" cy="2274729"/>
          </a:xfrm>
          <a:prstGeom prst="rect">
            <a:avLst/>
          </a:prstGeom>
          <a:noFill/>
          <a:ln>
            <a:noFill/>
          </a:ln>
        </p:spPr>
      </p:pic>
      <p:sp>
        <p:nvSpPr>
          <p:cNvPr id="11" name="Content Placeholder 12">
            <a:extLst>
              <a:ext uri="{FF2B5EF4-FFF2-40B4-BE49-F238E27FC236}">
                <a16:creationId xmlns:a16="http://schemas.microsoft.com/office/drawing/2014/main" id="{7EEB22CB-D475-81F1-B919-C0ABBDA91B47}"/>
              </a:ext>
            </a:extLst>
          </p:cNvPr>
          <p:cNvSpPr txBox="1">
            <a:spLocks/>
          </p:cNvSpPr>
          <p:nvPr/>
        </p:nvSpPr>
        <p:spPr>
          <a:xfrm>
            <a:off x="1090713" y="3923937"/>
            <a:ext cx="2461772" cy="5770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93" indent="-56693" defTabSz="566928">
              <a:spcBef>
                <a:spcPts val="744"/>
              </a:spcBef>
              <a:spcAft>
                <a:spcPts val="124"/>
              </a:spcAft>
            </a:pPr>
            <a:r>
              <a:rPr lang="en-US" sz="744" kern="1200">
                <a:solidFill>
                  <a:schemeClr val="tx1">
                    <a:lumMod val="75000"/>
                    <a:lumOff val="25000"/>
                  </a:schemeClr>
                </a:solidFill>
                <a:latin typeface="Calibri" panose="020F0502020204030204" pitchFamily="34" charset="0"/>
                <a:ea typeface="+mn-ea"/>
                <a:cs typeface="Times New Roman" panose="02020603050405020304" pitchFamily="18" charset="0"/>
              </a:rPr>
              <a:t>Scatterplot of scores of test re-test. The continuous line shows the absolute agreement and the discontinuous line the fitted line for regression</a:t>
            </a:r>
            <a:endParaRPr lang="en-US" sz="1200"/>
          </a:p>
        </p:txBody>
      </p:sp>
    </p:spTree>
    <p:extLst>
      <p:ext uri="{BB962C8B-B14F-4D97-AF65-F5344CB8AC3E}">
        <p14:creationId xmlns:p14="http://schemas.microsoft.com/office/powerpoint/2010/main" val="125095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492370" y="516835"/>
            <a:ext cx="3084844" cy="2103875"/>
          </a:xfrm>
        </p:spPr>
        <p:txBody>
          <a:bodyPr vert="horz" lIns="91440" tIns="45720" rIns="91440" bIns="45720" rtlCol="0" anchor="b">
            <a:normAutofit/>
          </a:bodyPr>
          <a:lstStyle/>
          <a:p>
            <a:pPr marR="0">
              <a:spcAft>
                <a:spcPts val="800"/>
              </a:spcAft>
            </a:pPr>
            <a:r>
              <a:rPr lang="en-US" sz="3600" i="1">
                <a:solidFill>
                  <a:srgbClr val="FFFFFF"/>
                </a:solidFill>
                <a:effectLst/>
              </a:rPr>
              <a:t>Item Response prediction</a:t>
            </a:r>
            <a:r>
              <a:rPr lang="en-US" sz="3600">
                <a:solidFill>
                  <a:srgbClr val="FFFFFF"/>
                </a:solidFill>
                <a:effectLst/>
              </a:rPr>
              <a:t>. </a:t>
            </a:r>
            <a:br>
              <a:rPr lang="en-US" sz="3600">
                <a:solidFill>
                  <a:srgbClr val="FFFFFF"/>
                </a:solidFill>
                <a:effectLst/>
              </a:rPr>
            </a:br>
            <a:endParaRPr lang="en-US" sz="3600">
              <a:solidFill>
                <a:srgbClr val="FFFFFF"/>
              </a:solidFill>
            </a:endParaRPr>
          </a:p>
        </p:txBody>
      </p:sp>
      <p:sp>
        <p:nvSpPr>
          <p:cNvPr id="13" name="Content Placeholder 12">
            <a:extLst>
              <a:ext uri="{FF2B5EF4-FFF2-40B4-BE49-F238E27FC236}">
                <a16:creationId xmlns:a16="http://schemas.microsoft.com/office/drawing/2014/main" id="{E5329E41-6DC3-D895-647A-65D2611D2CFA}"/>
              </a:ext>
            </a:extLst>
          </p:cNvPr>
          <p:cNvSpPr>
            <a:spLocks noGrp="1"/>
          </p:cNvSpPr>
          <p:nvPr>
            <p:ph sz="half" idx="2"/>
          </p:nvPr>
        </p:nvSpPr>
        <p:spPr>
          <a:xfrm>
            <a:off x="492371" y="2653800"/>
            <a:ext cx="3084844" cy="3335519"/>
          </a:xfrm>
        </p:spPr>
        <p:txBody>
          <a:bodyPr vert="horz" lIns="0" tIns="45720" rIns="0" bIns="45720" rtlCol="0">
            <a:normAutofit/>
          </a:bodyPr>
          <a:lstStyle/>
          <a:p>
            <a:endParaRPr lang="en-US" sz="1500">
              <a:solidFill>
                <a:srgbClr val="FFFFFF"/>
              </a:solidFill>
            </a:endParaRP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Imagen 7">
            <a:extLst>
              <a:ext uri="{FF2B5EF4-FFF2-40B4-BE49-F238E27FC236}">
                <a16:creationId xmlns:a16="http://schemas.microsoft.com/office/drawing/2014/main" id="{ECBE5C47-137B-B4C8-674A-FB7C572F2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742017" y="1158879"/>
            <a:ext cx="6798082" cy="4540242"/>
          </a:xfrm>
          <a:prstGeom prst="rect">
            <a:avLst/>
          </a:prstGeom>
          <a:noFill/>
        </p:spPr>
      </p:pic>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algn="l" defTabSz="914400"/>
            <a:endParaRPr lang="en-US" sz="900" kern="1200" cap="all" baseline="0">
              <a:solidFill>
                <a:srgbClr val="FFFFFF"/>
              </a:solidFill>
              <a:latin typeface="+mn-lt"/>
              <a:ea typeface="+mn-ea"/>
              <a:cs typeface="+mn-cs"/>
            </a:endParaRP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364202" y="6459785"/>
            <a:ext cx="1735371" cy="365125"/>
          </a:xfrm>
        </p:spPr>
        <p:txBody>
          <a:bodyPr vert="horz" lIns="91440" tIns="45720" rIns="91440" bIns="45720" rtlCol="0" anchor="ctr">
            <a:normAutofit/>
          </a:bodyPr>
          <a:lstStyle/>
          <a:p>
            <a:pPr algn="r" defTabSz="914400">
              <a:spcAft>
                <a:spcPts val="600"/>
              </a:spcAft>
            </a:pPr>
            <a:r>
              <a:rPr lang="en-US" dirty="0"/>
              <a:t>February, 2024</a:t>
            </a:r>
            <a:endParaRPr lang="en-US"/>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BA1B0FB-D917-4C8C-928F-313BD683BF39}" type="slidenum">
              <a:rPr lang="en-US">
                <a:solidFill>
                  <a:schemeClr val="tx2"/>
                </a:solidFill>
              </a:rPr>
              <a:pPr defTabSz="914400">
                <a:spcAft>
                  <a:spcPts val="600"/>
                </a:spcAft>
              </a:pPr>
              <a:t>8</a:t>
            </a:fld>
            <a:endParaRPr lang="en-US">
              <a:solidFill>
                <a:schemeClr val="tx2"/>
              </a:solidFill>
            </a:endParaRPr>
          </a:p>
        </p:txBody>
      </p:sp>
    </p:spTree>
    <p:extLst>
      <p:ext uri="{BB962C8B-B14F-4D97-AF65-F5344CB8AC3E}">
        <p14:creationId xmlns:p14="http://schemas.microsoft.com/office/powerpoint/2010/main" val="17659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642256" y="642257"/>
            <a:ext cx="3417677" cy="5226837"/>
          </a:xfrm>
        </p:spPr>
        <p:txBody>
          <a:bodyPr vert="horz" lIns="91440" tIns="45720" rIns="91440" bIns="45720" rtlCol="0" anchor="t">
            <a:normAutofit/>
          </a:bodyPr>
          <a:lstStyle/>
          <a:p>
            <a:r>
              <a:rPr lang="en-US" b="1"/>
              <a:t>Conclusions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4713512" y="642258"/>
            <a:ext cx="6847117" cy="3091682"/>
          </a:xfrm>
        </p:spPr>
        <p:txBody>
          <a:bodyPr vert="horz" lIns="0" tIns="45720" rIns="0" bIns="45720" rtlCol="0">
            <a:normAutofit/>
          </a:bodyPr>
          <a:lstStyle/>
          <a:p>
            <a:pPr>
              <a:defRPr/>
            </a:pPr>
            <a:r>
              <a:rPr lang="en-US" b="0" i="0">
                <a:effectLst/>
              </a:rPr>
              <a:t>The Pre-K questionnaire exhibited consistency and validity. This evaluation is crucial for appraising the effectiveness of educational programs, fostering an improved understanding of nutrition, and promoting healthier dietary habits in young children. </a:t>
            </a:r>
            <a:endParaRPr lang="en-US" altLang="en-US"/>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1" r="11"/>
          <a:stretch/>
        </p:blipFill>
        <p:spPr>
          <a:xfrm>
            <a:off x="5101236" y="3994485"/>
            <a:ext cx="6071669" cy="1882632"/>
          </a:xfrm>
          <a:prstGeom prst="rect">
            <a:avLst/>
          </a:prstGeom>
        </p:spPr>
      </p:pic>
      <p:sp>
        <p:nvSpPr>
          <p:cNvPr id="29" name="Rectangle 28">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r>
              <a:rPr lang="en-US" dirty="0"/>
              <a:t>February, 2024</a:t>
            </a:r>
            <a:endParaRPr lang="en-US"/>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endParaRPr lang="en-US" sz="900" kern="1200" cap="all" baseline="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BA1B0FB-D917-4C8C-928F-313BD683BF39}" type="slidenum">
              <a:rPr lang="en-US" smtClean="0"/>
              <a:pPr defTabSz="914400">
                <a:spcAft>
                  <a:spcPts val="600"/>
                </a:spcAft>
              </a:pPr>
              <a:t>9</a:t>
            </a:fld>
            <a:endParaRPr lang="en-US"/>
          </a:p>
        </p:txBody>
      </p:sp>
    </p:spTree>
    <p:extLst>
      <p:ext uri="{BB962C8B-B14F-4D97-AF65-F5344CB8AC3E}">
        <p14:creationId xmlns:p14="http://schemas.microsoft.com/office/powerpoint/2010/main" val="35215613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Retrospect</Template>
  <TotalTime>58</TotalTime>
  <Words>669</Words>
  <Application>Microsoft Office PowerPoint</Application>
  <PresentationFormat>Widescreen</PresentationFormat>
  <Paragraphs>58</Paragraphs>
  <Slides>11</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Calibri</vt:lpstr>
      <vt:lpstr>Calibri Light</vt:lpstr>
      <vt:lpstr>Retrospect</vt:lpstr>
      <vt:lpstr>Document</vt:lpstr>
      <vt:lpstr>Assessing the Reliability, Internal Consistency, and Sensitivity of a Nutrition Knowledge Questionnaire for Four-Year-Old Pre-K Children</vt:lpstr>
      <vt:lpstr>Background</vt:lpstr>
      <vt:lpstr>Purpose and Hypothesis</vt:lpstr>
      <vt:lpstr>  Methods and Results  </vt:lpstr>
      <vt:lpstr>Descriptive analysis and initial exploration </vt:lpstr>
      <vt:lpstr>Item Response prediction.  Two parameter item response was used to modulate difficulty and discrimination for each question</vt:lpstr>
      <vt:lpstr>         Item Response prediction.  </vt:lpstr>
      <vt:lpstr>Item Response prediction.  </vt:lpstr>
      <vt:lpstr>Conclusions</vt:lpstr>
      <vt:lpstr>Selective References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Reliability, Internal Consistency, and Sensitivity of a Nutrition Knowledge Questionnaire for Four-Year-Old Pre-K Children</dc:title>
  <dc:creator>Lin Wang</dc:creator>
  <cp:lastModifiedBy>Lin Wang</cp:lastModifiedBy>
  <cp:revision>2</cp:revision>
  <dcterms:created xsi:type="dcterms:W3CDTF">2023-12-16T01:18:01Z</dcterms:created>
  <dcterms:modified xsi:type="dcterms:W3CDTF">2023-12-16T02:16:42Z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